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539" r:id="rId2"/>
    <p:sldId id="2152" r:id="rId3"/>
    <p:sldId id="2216" r:id="rId4"/>
    <p:sldId id="2145" r:id="rId5"/>
    <p:sldId id="2221" r:id="rId6"/>
    <p:sldId id="2218" r:id="rId7"/>
    <p:sldId id="2217" r:id="rId8"/>
    <p:sldId id="2222" r:id="rId9"/>
    <p:sldId id="2215" r:id="rId10"/>
    <p:sldId id="2223" r:id="rId11"/>
    <p:sldId id="2224" r:id="rId12"/>
    <p:sldId id="2226" r:id="rId13"/>
    <p:sldId id="260" r:id="rId14"/>
    <p:sldId id="2173" r:id="rId15"/>
    <p:sldId id="2209" r:id="rId16"/>
    <p:sldId id="2210" r:id="rId17"/>
    <p:sldId id="2214" r:id="rId18"/>
    <p:sldId id="2228" r:id="rId19"/>
    <p:sldId id="1969" r:id="rId20"/>
    <p:sldId id="2190" r:id="rId21"/>
    <p:sldId id="2167" r:id="rId22"/>
    <p:sldId id="278" r:id="rId23"/>
    <p:sldId id="279" r:id="rId24"/>
    <p:sldId id="270" r:id="rId25"/>
    <p:sldId id="280" r:id="rId26"/>
    <p:sldId id="281" r:id="rId27"/>
    <p:sldId id="2178" r:id="rId28"/>
    <p:sldId id="2230" r:id="rId29"/>
    <p:sldId id="2205" r:id="rId30"/>
    <p:sldId id="2236" r:id="rId31"/>
    <p:sldId id="2231" r:id="rId32"/>
    <p:sldId id="2213" r:id="rId33"/>
    <p:sldId id="2232" r:id="rId34"/>
    <p:sldId id="2233" r:id="rId35"/>
    <p:sldId id="2212" r:id="rId36"/>
  </p:sldIdLst>
  <p:sldSz cx="9144000" cy="6858000" type="screen4x3"/>
  <p:notesSz cx="7010400" cy="92964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008080"/>
    <a:srgbClr val="00CCFF"/>
    <a:srgbClr val="7FA4A7"/>
    <a:srgbClr val="99CC00"/>
    <a:srgbClr val="FF9933"/>
    <a:srgbClr val="FFCC00"/>
    <a:srgbClr val="FF5050"/>
    <a:srgbClr val="FF7C80"/>
    <a:srgbClr val="003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 autoAdjust="0"/>
    <p:restoredTop sz="59263" autoAdjust="0"/>
  </p:normalViewPr>
  <p:slideViewPr>
    <p:cSldViewPr>
      <p:cViewPr varScale="1">
        <p:scale>
          <a:sx n="62" d="100"/>
          <a:sy n="62" d="100"/>
        </p:scale>
        <p:origin x="26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0" d="100"/>
        <a:sy n="60" d="100"/>
      </p:scale>
      <p:origin x="0" y="-126"/>
    </p:cViewPr>
  </p:sorterViewPr>
  <p:notesViewPr>
    <p:cSldViewPr>
      <p:cViewPr varScale="1">
        <p:scale>
          <a:sx n="80" d="100"/>
          <a:sy n="80" d="100"/>
        </p:scale>
        <p:origin x="3882" y="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96" y="1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35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96" y="8831135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</a:defRPr>
            </a:lvl1pPr>
          </a:lstStyle>
          <a:p>
            <a:fld id="{51420950-7481-D64B-9C29-D8A6762D1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9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96" y="1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4" y="4416311"/>
            <a:ext cx="5608975" cy="417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96" y="8831135"/>
            <a:ext cx="3036968" cy="4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</a:defRPr>
            </a:lvl1pPr>
          </a:lstStyle>
          <a:p>
            <a:fld id="{0028516D-C5DD-0742-8657-90A9C89A8A6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2678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176066D-C2CC-A244-84BB-1A871204EAC8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1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43438" cy="3481388"/>
          </a:xfrm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509" tIns="46754" rIns="93509" bIns="46754"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71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13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4772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C9F2-89A7-413D-90EA-63510EC6E7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15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65323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16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350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827088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pPr algn="r">
              <a:buNone/>
            </a:pPr>
            <a:fld id="{3D25FC28-D857-48FC-933B-077723B5EEAD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9549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827088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pPr algn="r">
              <a:buNone/>
            </a:pPr>
            <a:fld id="{3D25FC28-D857-48FC-933B-077723B5EEAD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5793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827088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pPr algn="r">
              <a:buNone/>
            </a:pPr>
            <a:fld id="{3D25FC28-D857-48FC-933B-077723B5EEAD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118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827088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pPr algn="r">
              <a:buNone/>
            </a:pPr>
            <a:fld id="{3D25FC28-D857-48FC-933B-077723B5EEAD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9051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827088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pPr algn="r">
              <a:buNone/>
            </a:pPr>
            <a:fld id="{3D25FC28-D857-48FC-933B-077723B5EEAD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4503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827088"/>
            <a:ext cx="5438775" cy="407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pPr algn="r">
              <a:buNone/>
            </a:pPr>
            <a:fld id="{3D25FC28-D857-48FC-933B-077723B5EEAD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59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34841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9BC21-D4EF-F36B-37F1-F7A8B7E1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D3E94-9188-69DF-09F7-E20BAFA5F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89088" y="827088"/>
            <a:ext cx="5438775" cy="40798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C2F90-0FE4-5D7A-3714-F14C5807B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5958B-ADCA-FA96-0289-5165551A88A5}"/>
              </a:ext>
            </a:extLst>
          </p:cNvPr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pPr algn="r">
              <a:buNone/>
            </a:pPr>
            <a:fld id="{3D25FC28-D857-48FC-933B-077723B5EEAD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4066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5FFD7-D08E-FDD7-47BF-4B220C4A0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3011A9-E15B-34C4-52D0-2A39B5249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BD353-3A6A-60E7-188D-3BF51D70D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40AC1-9CCC-D01A-5F6E-79B294B25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30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92103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EFA97-B702-AF9F-B58C-BC6BC31E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F68C743-D5DD-F900-4986-9C6FFD076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176066D-C2CC-A244-84BB-1A871204EAC8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35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1F0A8BF-7679-2793-0E8A-3128E70DE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43438" cy="3481388"/>
          </a:xfrm>
          <a:ln w="12700" cap="flat"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16866CC-5EC2-455F-59A3-03FDB3ED9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509" tIns="46754" rIns="93509" bIns="46754"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56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C2F59-6FCE-B5E0-3A8C-877F04C7B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5B7954-47B1-D25C-08D7-81C435826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3E2FD-AF31-53CC-C83F-DC1E7CC5B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A0D72-3746-27D1-4F65-0F6903CE3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7566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5617C-1891-7378-0995-19A85DE9E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09587D-1D07-4DE0-573B-A52458CB2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6533E-D6FD-3216-351E-E31D848DF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AA2D4-B473-1175-C285-BD8813706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3649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1A64-9C7F-3E7C-3D38-07D15796D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8B9E6-CB87-38B5-EA79-9244F1B86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4FBB8-A19C-C3B2-ADA6-BE60337CA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4B9E2-D283-1B3F-9255-7AF0C9ECB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8264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3738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9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3328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11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0610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EB67-CCB9-0525-F9F0-51BE19180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1903B-921D-F869-E62A-1C1677281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72D95-09C6-0EFA-2853-3FF01F001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53F72-3E95-699C-0CF4-BED427BC4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16D-C5DD-0742-8657-90A9C89A8A69}" type="slidenum">
              <a:rPr lang="el-GR" altLang="en-US" smtClean="0"/>
              <a:pPr/>
              <a:t>12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2906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>
            <a:extLst>
              <a:ext uri="{FF2B5EF4-FFF2-40B4-BE49-F238E27FC236}">
                <a16:creationId xmlns:a16="http://schemas.microsoft.com/office/drawing/2014/main" id="{D590A2CD-FFCE-4406-8326-6654C78ED598}"/>
              </a:ext>
            </a:extLst>
          </p:cNvPr>
          <p:cNvSpPr/>
          <p:nvPr userDrawn="1"/>
        </p:nvSpPr>
        <p:spPr>
          <a:xfrm flipV="1">
            <a:off x="1169894" y="838096"/>
            <a:ext cx="6804212" cy="79582"/>
          </a:xfrm>
          <a:prstGeom prst="trapezoid">
            <a:avLst>
              <a:gd name="adj" fmla="val 100676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FAA13-F72C-4CDF-80ED-89D1B3FFA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6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657A329-17AA-4AA0-B6F8-211219BD3C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549275"/>
            <a:ext cx="8640960" cy="1511300"/>
          </a:xfrm>
          <a:noFill/>
          <a:ln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sz="3200" i="1" dirty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3AC87-16BE-4C80-BF05-5F780AFF9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188" y="2060575"/>
            <a:ext cx="79613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23A2D1B-3FE4-441B-ACD3-EF1797283D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5913726"/>
            <a:ext cx="8640960" cy="789997"/>
          </a:xfrm>
          <a:prstGeom prst="rect">
            <a:avLst/>
          </a:prstGeom>
          <a:noFill/>
          <a:ln w="38100">
            <a:solidFill>
              <a:srgbClr val="008080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eaLnBrk="0" hangingPunct="0"/>
            <a:endParaRPr lang="fr-FR" altLang="en-US" sz="4000" dirty="0">
              <a:solidFill>
                <a:schemeClr val="tx1"/>
              </a:solidFill>
              <a:latin typeface="+mj-lt"/>
              <a:ea typeface="ＭＳ Ｐゴシック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EEDDED-F478-485B-B94C-08E7605D96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188" y="2417731"/>
            <a:ext cx="79613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0D06A9AE-F97E-4053-9E9A-CF681E33449E}"/>
              </a:ext>
            </a:extLst>
          </p:cNvPr>
          <p:cNvSpPr/>
          <p:nvPr userDrawn="1"/>
        </p:nvSpPr>
        <p:spPr>
          <a:xfrm flipV="1">
            <a:off x="1169894" y="548680"/>
            <a:ext cx="6804212" cy="79582"/>
          </a:xfrm>
          <a:prstGeom prst="trapezoid">
            <a:avLst>
              <a:gd name="adj" fmla="val 100676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18CB6D39-0C3C-4BCA-9CA2-C729C3FB0004}"/>
              </a:ext>
            </a:extLst>
          </p:cNvPr>
          <p:cNvSpPr/>
          <p:nvPr userDrawn="1"/>
        </p:nvSpPr>
        <p:spPr>
          <a:xfrm>
            <a:off x="1189738" y="1980992"/>
            <a:ext cx="6804212" cy="79582"/>
          </a:xfrm>
          <a:prstGeom prst="trapezoid">
            <a:avLst>
              <a:gd name="adj" fmla="val 100676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11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657A329-17AA-4AA0-B6F8-211219BD3C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549275"/>
            <a:ext cx="8640960" cy="1511300"/>
          </a:xfrm>
          <a:noFill/>
          <a:ln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 sz="3200" i="1" dirty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3AC87-16BE-4C80-BF05-5F780AFF9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188" y="2060575"/>
            <a:ext cx="79613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EEDDED-F478-485B-B94C-08E7605D96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188" y="2417731"/>
            <a:ext cx="79613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0D06A9AE-F97E-4053-9E9A-CF681E33449E}"/>
              </a:ext>
            </a:extLst>
          </p:cNvPr>
          <p:cNvSpPr/>
          <p:nvPr userDrawn="1"/>
        </p:nvSpPr>
        <p:spPr>
          <a:xfrm flipV="1">
            <a:off x="1169894" y="548680"/>
            <a:ext cx="6804212" cy="79582"/>
          </a:xfrm>
          <a:prstGeom prst="trapezoid">
            <a:avLst>
              <a:gd name="adj" fmla="val 100676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18CB6D39-0C3C-4BCA-9CA2-C729C3FB0004}"/>
              </a:ext>
            </a:extLst>
          </p:cNvPr>
          <p:cNvSpPr/>
          <p:nvPr userDrawn="1"/>
        </p:nvSpPr>
        <p:spPr>
          <a:xfrm>
            <a:off x="1189738" y="1980992"/>
            <a:ext cx="6804212" cy="79582"/>
          </a:xfrm>
          <a:prstGeom prst="trapezoid">
            <a:avLst>
              <a:gd name="adj" fmla="val 100676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2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51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BFD4EA-6E00-4CE0-99C1-D0321790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3412"/>
          </a:xfrm>
          <a:noFill/>
          <a:ln w="38100">
            <a:solidFill>
              <a:srgbClr val="008080"/>
            </a:solidFill>
            <a:prstDash val="sysDash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5778B8-BF2E-4E28-8B97-45EA74541FC6}"/>
              </a:ext>
            </a:extLst>
          </p:cNvPr>
          <p:cNvSpPr/>
          <p:nvPr userDrawn="1"/>
        </p:nvSpPr>
        <p:spPr>
          <a:xfrm>
            <a:off x="251520" y="6433591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0" dirty="0">
                <a:solidFill>
                  <a:schemeClr val="tx1"/>
                </a:solidFill>
              </a:rPr>
              <a:t>IEEE CIC 2025 </a:t>
            </a:r>
            <a:r>
              <a:rPr lang="en-US" sz="1400" b="0" dirty="0"/>
              <a:t>– November 14</a:t>
            </a:r>
            <a:r>
              <a:rPr lang="en-US" alt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/>
              <a:t>| © Chrysanthis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4DC2C6-FC05-460D-BA03-D85F9E61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400287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fld id="{7DDC6E19-E111-4960-B4D1-A336F8663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9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050"/>
            <a:ext cx="8712968" cy="522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BFD4EA-6E00-4CE0-99C1-D0321790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3412"/>
          </a:xfrm>
          <a:noFill/>
          <a:ln w="38100">
            <a:solidFill>
              <a:srgbClr val="008080"/>
            </a:solidFill>
            <a:prstDash val="sysDash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5778B8-BF2E-4E28-8B97-45EA74541FC6}"/>
              </a:ext>
            </a:extLst>
          </p:cNvPr>
          <p:cNvSpPr/>
          <p:nvPr userDrawn="1"/>
        </p:nvSpPr>
        <p:spPr>
          <a:xfrm>
            <a:off x="251520" y="6433591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The Cyprus Institute, Monday - Oct 23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4DC2C6-FC05-460D-BA03-D85F9E61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400287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fld id="{7DDC6E19-E111-4960-B4D1-A336F8663A94}" type="slidenum">
              <a:rPr lang="en-US" smtClean="0"/>
              <a:pPr/>
              <a:t>‹#›</a:t>
            </a:fld>
            <a:r>
              <a:rPr lang="en-US" dirty="0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31838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050"/>
            <a:ext cx="8712968" cy="522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BFD4EA-6E00-4CE0-99C1-D0321790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3412"/>
          </a:xfrm>
          <a:noFill/>
          <a:ln w="38100">
            <a:solidFill>
              <a:srgbClr val="008080"/>
            </a:solidFill>
            <a:prstDash val="sysDash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5778B8-BF2E-4E28-8B97-45EA74541FC6}"/>
              </a:ext>
            </a:extLst>
          </p:cNvPr>
          <p:cNvSpPr/>
          <p:nvPr userDrawn="1"/>
        </p:nvSpPr>
        <p:spPr>
          <a:xfrm>
            <a:off x="251520" y="6433591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The Cyprus Institute, Monday - Oct 23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4DC2C6-FC05-460D-BA03-D85F9E61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400287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fld id="{7DDC6E19-E111-4960-B4D1-A336F8663A94}" type="slidenum">
              <a:rPr lang="en-US" smtClean="0"/>
              <a:pPr/>
              <a:t>‹#›</a:t>
            </a:fld>
            <a:r>
              <a:rPr lang="en-US" dirty="0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62253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A1BC06C-9925-4DA7-B4A1-66AF1A664A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13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74638"/>
            <a:ext cx="8712968" cy="633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908050"/>
            <a:ext cx="8712968" cy="545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/>
              <a:t>Click</a:t>
            </a:r>
            <a:r>
              <a:rPr lang="el-GR" altLang="en-US" dirty="0"/>
              <a:t> </a:t>
            </a:r>
            <a:r>
              <a:rPr lang="el-GR" altLang="en-US" dirty="0" err="1"/>
              <a:t>to</a:t>
            </a:r>
            <a:r>
              <a:rPr lang="el-GR" altLang="en-US" dirty="0"/>
              <a:t> </a:t>
            </a:r>
            <a:r>
              <a:rPr lang="el-GR" altLang="en-US" dirty="0" err="1"/>
              <a:t>edit</a:t>
            </a:r>
            <a:r>
              <a:rPr lang="el-GR" altLang="en-US" dirty="0"/>
              <a:t> </a:t>
            </a:r>
            <a:r>
              <a:rPr lang="el-GR" altLang="en-US" dirty="0" err="1"/>
              <a:t>Master</a:t>
            </a:r>
            <a:r>
              <a:rPr lang="el-GR" altLang="en-US" dirty="0"/>
              <a:t> </a:t>
            </a:r>
            <a:r>
              <a:rPr lang="el-GR" altLang="en-US" dirty="0" err="1"/>
              <a:t>text</a:t>
            </a:r>
            <a:r>
              <a:rPr lang="el-GR" altLang="en-US" dirty="0"/>
              <a:t> </a:t>
            </a:r>
            <a:r>
              <a:rPr lang="el-GR" altLang="en-US" dirty="0" err="1"/>
              <a:t>styles</a:t>
            </a:r>
            <a:endParaRPr lang="el-GR" altLang="en-US" dirty="0"/>
          </a:p>
          <a:p>
            <a:pPr lvl="1"/>
            <a:r>
              <a:rPr lang="el-GR" altLang="en-US" dirty="0" err="1"/>
              <a:t>Second</a:t>
            </a:r>
            <a:r>
              <a:rPr lang="el-GR" altLang="en-US" dirty="0"/>
              <a:t> </a:t>
            </a:r>
            <a:r>
              <a:rPr lang="el-GR" altLang="en-US" dirty="0" err="1"/>
              <a:t>level</a:t>
            </a:r>
            <a:endParaRPr lang="el-GR" altLang="en-US" dirty="0"/>
          </a:p>
          <a:p>
            <a:pPr lvl="2"/>
            <a:r>
              <a:rPr lang="el-GR" altLang="en-US" dirty="0" err="1"/>
              <a:t>Third</a:t>
            </a:r>
            <a:r>
              <a:rPr lang="el-GR" altLang="en-US" dirty="0"/>
              <a:t> </a:t>
            </a:r>
            <a:r>
              <a:rPr lang="el-GR" altLang="en-US" dirty="0" err="1"/>
              <a:t>level</a:t>
            </a:r>
            <a:endParaRPr lang="el-GR" altLang="en-US" dirty="0"/>
          </a:p>
          <a:p>
            <a:pPr lvl="3"/>
            <a:r>
              <a:rPr lang="el-GR" altLang="en-US" dirty="0" err="1"/>
              <a:t>Fourth</a:t>
            </a:r>
            <a:r>
              <a:rPr lang="el-GR" altLang="en-US" dirty="0"/>
              <a:t> </a:t>
            </a:r>
            <a:r>
              <a:rPr lang="el-GR" altLang="en-US" dirty="0" err="1"/>
              <a:t>level</a:t>
            </a:r>
            <a:endParaRPr lang="el-GR" altLang="en-US" dirty="0"/>
          </a:p>
          <a:p>
            <a:pPr lvl="4"/>
            <a:r>
              <a:rPr lang="el-GR" altLang="en-US" dirty="0" err="1"/>
              <a:t>Fifth</a:t>
            </a:r>
            <a:r>
              <a:rPr lang="el-GR" altLang="en-US" dirty="0"/>
              <a:t> </a:t>
            </a:r>
            <a:r>
              <a:rPr lang="el-GR" altLang="en-US" dirty="0" err="1"/>
              <a:t>level</a:t>
            </a:r>
            <a:endParaRPr lang="el-G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7" r:id="rId2"/>
    <p:sldLayoutId id="2147483850" r:id="rId3"/>
    <p:sldLayoutId id="2147483838" r:id="rId4"/>
    <p:sldLayoutId id="2147483847" r:id="rId5"/>
    <p:sldLayoutId id="2147483848" r:id="rId6"/>
    <p:sldLayoutId id="2147483849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l-GR" altLang="en-US" sz="40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3200" dirty="0"/>
              <a:t>Rethinking Big Data Scale:</a:t>
            </a:r>
            <a:br>
              <a:rPr lang="en-US" sz="3200" dirty="0"/>
            </a:br>
            <a:r>
              <a:rPr lang="en-US" sz="3200" dirty="0"/>
              <a:t>Balancing Accuracy, Collaboration, &amp; Storage</a:t>
            </a:r>
            <a:endParaRPr lang="en-US" altLang="en-US" sz="3200" i="1" dirty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83568" y="5913726"/>
            <a:ext cx="7993062" cy="789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0" dirty="0">
                <a:solidFill>
                  <a:schemeClr val="tx1"/>
                </a:solidFill>
              </a:rPr>
              <a:t>November 14, 2025</a:t>
            </a:r>
          </a:p>
          <a:p>
            <a:pPr algn="ctr" eaLnBrk="1" hangingPunct="1"/>
            <a:r>
              <a:rPr lang="en-US" altLang="en-US" sz="1800" b="0" dirty="0">
                <a:solidFill>
                  <a:schemeClr val="tx1"/>
                </a:solidFill>
              </a:rPr>
              <a:t>IEEE CIC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C9986-DD5A-D2C5-8828-D0280617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77" y="5027573"/>
            <a:ext cx="4450311" cy="7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ield and Signature | Living Our Brand | University of Pittsburgh">
            <a:extLst>
              <a:ext uri="{FF2B5EF4-FFF2-40B4-BE49-F238E27FC236}">
                <a16:creationId xmlns:a16="http://schemas.microsoft.com/office/drawing/2014/main" id="{B523686F-AE9D-034E-49F3-BE6C46F0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0523"/>
            <a:ext cx="1617871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01A335-0B70-3C39-DF95-D1CF62AB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59" y="4364579"/>
            <a:ext cx="1744725" cy="5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rectangular object with black background">
            <a:extLst>
              <a:ext uri="{FF2B5EF4-FFF2-40B4-BE49-F238E27FC236}">
                <a16:creationId xmlns:a16="http://schemas.microsoft.com/office/drawing/2014/main" id="{48A8CF1A-E3EE-BC93-877A-11D2FA3AD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45" y="4479901"/>
            <a:ext cx="1673676" cy="51465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EE2DFBEC-913A-1050-1A0C-2DAF2DC70C8C}"/>
              </a:ext>
            </a:extLst>
          </p:cNvPr>
          <p:cNvSpPr/>
          <p:nvPr/>
        </p:nvSpPr>
        <p:spPr>
          <a:xfrm>
            <a:off x="183960" y="2301132"/>
            <a:ext cx="8776080" cy="22433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1" dirty="0">
                <a:solidFill>
                  <a:srgbClr val="000000"/>
                </a:solidFill>
                <a:ea typeface="ＭＳ Ｐゴシック"/>
              </a:rPr>
              <a:t>Panos K. Chrysanthis</a:t>
            </a:r>
            <a:r>
              <a:rPr lang="en-US" sz="2400" b="0" spc="-1" dirty="0">
                <a:solidFill>
                  <a:srgbClr val="000000"/>
                </a:solidFill>
                <a:ea typeface="ＭＳ Ｐゴシック"/>
              </a:rPr>
              <a:t>, 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Constantinos Costa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Department of Computer Science, University of Pittsburgh, USA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Rinnoco Ltd, Limassol, Cyprus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spc="-1" dirty="0">
                <a:solidFill>
                  <a:srgbClr val="000000"/>
                </a:solidFill>
                <a:latin typeface="Courier New"/>
                <a:ea typeface="Courier New"/>
              </a:rPr>
              <a:t>panos@cs.pitt.edu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</a:rPr>
              <a:t>,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</a:rPr>
              <a:t>costa.c@rinnoco.com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</a:rPr>
              <a:t>, 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75D099-5FB2-004B-657E-857A7EC9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0" y="5262459"/>
            <a:ext cx="2736304" cy="42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98267F-1300-BC46-5F76-7CDEAD9F6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050"/>
            <a:ext cx="8712968" cy="5223950"/>
          </a:xfrm>
        </p:spPr>
        <p:txBody>
          <a:bodyPr/>
          <a:lstStyle/>
          <a:p>
            <a:endParaRPr lang="en-US" sz="800" dirty="0"/>
          </a:p>
          <a:p>
            <a:r>
              <a:rPr lang="en-US" sz="2600" dirty="0"/>
              <a:t>Accuracy, Fidelity and Usability</a:t>
            </a:r>
          </a:p>
          <a:p>
            <a:pPr lvl="1"/>
            <a:r>
              <a:rPr lang="en-US" sz="2100" b="1" dirty="0"/>
              <a:t>Accuracy, fidelity &amp; efficiency</a:t>
            </a:r>
            <a:r>
              <a:rPr lang="en-US" sz="2100" dirty="0"/>
              <a:t> are inherently conflicting goals.</a:t>
            </a:r>
          </a:p>
          <a:p>
            <a:pPr lvl="1"/>
            <a:r>
              <a:rPr lang="en-US" sz="2100" b="1" dirty="0"/>
              <a:t>Tunable accuracy</a:t>
            </a:r>
            <a:r>
              <a:rPr lang="en-US" sz="2100" dirty="0"/>
              <a:t> in data reduction enables adaptation to users, tasks, and collaborations.</a:t>
            </a:r>
            <a:endParaRPr lang="en-US" sz="800" dirty="0"/>
          </a:p>
          <a:p>
            <a:r>
              <a:rPr lang="en-US" sz="2600" dirty="0"/>
              <a:t>Data Classification &amp; Workload Awareness</a:t>
            </a:r>
          </a:p>
          <a:p>
            <a:pPr lvl="1"/>
            <a:r>
              <a:rPr lang="en-US" sz="2100" b="1" dirty="0"/>
              <a:t>Non-uniform data value:</a:t>
            </a:r>
            <a:r>
              <a:rPr lang="en-US" sz="2100" dirty="0"/>
              <a:t> classify as fresh, hot, shared, archival, cold, or derived.</a:t>
            </a:r>
          </a:p>
          <a:p>
            <a:pPr lvl="1"/>
            <a:r>
              <a:rPr lang="en-US" sz="2100" b="1" dirty="0"/>
              <a:t>Adaptive management:</a:t>
            </a:r>
            <a:r>
              <a:rPr lang="en-US" sz="2100" dirty="0"/>
              <a:t> align storage form and access with workload and collaboration dynamics.</a:t>
            </a:r>
            <a:endParaRPr lang="en-US" sz="2100" i="1" dirty="0"/>
          </a:p>
          <a:p>
            <a:r>
              <a:rPr lang="en-US" sz="2600" dirty="0"/>
              <a:t>Data Volume and Network Awareness</a:t>
            </a:r>
          </a:p>
          <a:p>
            <a:pPr lvl="1"/>
            <a:r>
              <a:rPr lang="en-US" sz="2100" b="1" dirty="0"/>
              <a:t>Network-aware systems:</a:t>
            </a:r>
            <a:r>
              <a:rPr lang="en-US" sz="2100" dirty="0"/>
              <a:t> monitor transfers, minimize redundant replication.</a:t>
            </a:r>
          </a:p>
          <a:p>
            <a:pPr lvl="1"/>
            <a:r>
              <a:rPr lang="en-US" sz="2100" b="1" dirty="0"/>
              <a:t>Prediction:</a:t>
            </a:r>
            <a:r>
              <a:rPr lang="en-US" sz="2100" dirty="0"/>
              <a:t> forecast network overloads; trigger summarization/compression, caching, or delayed synchronization</a:t>
            </a:r>
          </a:p>
          <a:p>
            <a:pPr marL="457200" lvl="1" indent="0">
              <a:buNone/>
            </a:pPr>
            <a:endParaRPr 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23457-2177-9B26-1B34-D813C24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BF0A-2BCD-7EC7-610F-721A74DF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5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B490A-FC25-9587-7338-A08A8504A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BA056-9214-FE7B-1B48-A0D5C95D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7"/>
            <a:ext cx="8712968" cy="5419559"/>
          </a:xfrm>
        </p:spPr>
        <p:txBody>
          <a:bodyPr/>
          <a:lstStyle/>
          <a:p>
            <a:endParaRPr lang="en-US" sz="800" dirty="0"/>
          </a:p>
          <a:p>
            <a:r>
              <a:rPr lang="en-US" sz="2600" dirty="0"/>
              <a:t>Collaboration Context and Policy Adaptation</a:t>
            </a:r>
          </a:p>
          <a:p>
            <a:pPr lvl="1"/>
            <a:r>
              <a:rPr lang="en-US" sz="2100" b="1" dirty="0"/>
              <a:t>Evolving collaborations</a:t>
            </a:r>
            <a:r>
              <a:rPr lang="en-US" sz="2100" dirty="0"/>
              <a:t>: collaboration patterns evolve as teams and projects over time.</a:t>
            </a:r>
          </a:p>
          <a:p>
            <a:pPr lvl="1"/>
            <a:r>
              <a:rPr lang="en-US" sz="2100" b="1" dirty="0"/>
              <a:t>Adaptive systems: </a:t>
            </a:r>
            <a:r>
              <a:rPr lang="en-US" sz="2100" dirty="0"/>
              <a:t>track: who, what, how often, and how fast to dynamically prioritize tasks and resource allocation while balancing performance and fairness.</a:t>
            </a:r>
          </a:p>
          <a:p>
            <a:r>
              <a:rPr lang="en-US" sz="2600" dirty="0"/>
              <a:t>Transparency, Fairness, and Trust</a:t>
            </a:r>
          </a:p>
          <a:p>
            <a:pPr lvl="1"/>
            <a:r>
              <a:rPr lang="en-US" sz="2100" dirty="0"/>
              <a:t>Incorporate explainable models and auditing mechanisms to ensure that adaptive optimization aligns with human and organizational expectations.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4DECF-A350-EE64-FA26-A64C2B12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Dimensions (cond.)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EE14B-FEB8-38D7-4E44-289B79A5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3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4DF42-3342-7D52-5CB2-1CCBA3F3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A5E675-7A31-68A5-2B89-9B7FBFD4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200" dirty="0"/>
          </a:p>
          <a:p>
            <a:r>
              <a:rPr lang="en-US" sz="2500" dirty="0"/>
              <a:t>At the core of </a:t>
            </a:r>
            <a:r>
              <a:rPr lang="en-US" sz="2500" b="1" dirty="0"/>
              <a:t>smart data sharing </a:t>
            </a:r>
            <a:r>
              <a:rPr lang="en-US" sz="2500" dirty="0"/>
              <a:t>lies continuous learning. </a:t>
            </a:r>
          </a:p>
          <a:p>
            <a:r>
              <a:rPr lang="en-US" sz="2500" dirty="0"/>
              <a:t>ML and AI models that classify workloads, predict usage spikes, detect redundant operations, and optimize compression and data placement policies. </a:t>
            </a:r>
          </a:p>
          <a:p>
            <a:r>
              <a:rPr lang="en-US" sz="2600" dirty="0"/>
              <a:t>Two examples of AI-driven mechanisms:</a:t>
            </a:r>
          </a:p>
          <a:p>
            <a:pPr lvl="1"/>
            <a:r>
              <a:rPr lang="en-US" b="1" dirty="0"/>
              <a:t>Signature-based compression</a:t>
            </a:r>
            <a:r>
              <a:rPr lang="en-US" dirty="0"/>
              <a:t> </a:t>
            </a:r>
          </a:p>
          <a:p>
            <a:pPr lvl="1"/>
            <a:r>
              <a:rPr lang="en-US" b="1" dirty="0" err="1"/>
              <a:t>Postdiction</a:t>
            </a:r>
            <a:r>
              <a:rPr lang="en-US" b="1" dirty="0"/>
              <a:t>-driven decay</a:t>
            </a:r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4DDE03-764E-4170-E6AC-163D35F1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sz="4000" dirty="0"/>
              <a:t>ntelligence within the Storage </a:t>
            </a:r>
            <a:r>
              <a:rPr lang="en-US" dirty="0"/>
              <a:t>L</a:t>
            </a:r>
            <a:r>
              <a:rPr lang="en-US" sz="4000" dirty="0"/>
              <a:t>ayer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895D-1C80-3321-5531-135C1BCD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28F2-6734-0F07-AC1F-AAD9EC91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Current systems adopt a </a:t>
            </a:r>
            <a:r>
              <a:rPr lang="en-US" sz="2400" b="1" dirty="0"/>
              <a:t>single compression technique</a:t>
            </a:r>
            <a:r>
              <a:rPr lang="en-US" sz="2400" dirty="0"/>
              <a:t> by broad file type.</a:t>
            </a:r>
          </a:p>
          <a:p>
            <a:r>
              <a:rPr lang="en-US" sz="2400" dirty="0"/>
              <a:t>Multi-scheme data compression selects </a:t>
            </a:r>
            <a:r>
              <a:rPr lang="en-US" sz="2400" b="1" dirty="0"/>
              <a:t>different compression schemes </a:t>
            </a:r>
            <a:r>
              <a:rPr lang="en-US" sz="2400" dirty="0"/>
              <a:t>for </a:t>
            </a:r>
            <a:r>
              <a:rPr lang="en-US" sz="2400" b="1" dirty="0"/>
              <a:t>different columns </a:t>
            </a:r>
            <a:r>
              <a:rPr lang="en-US" sz="2400" dirty="0"/>
              <a:t>based on </a:t>
            </a:r>
            <a:r>
              <a:rPr lang="en-US" sz="2400" b="1" dirty="0"/>
              <a:t>their</a:t>
            </a:r>
            <a:r>
              <a:rPr lang="en-US" sz="2400" dirty="0"/>
              <a:t> </a:t>
            </a:r>
            <a:r>
              <a:rPr lang="en-US" sz="2400" b="1" dirty="0"/>
              <a:t>type</a:t>
            </a:r>
            <a:r>
              <a:rPr lang="en-US" sz="2400" dirty="0"/>
              <a:t> and </a:t>
            </a:r>
            <a:r>
              <a:rPr lang="en-US" sz="2400" b="1" dirty="0"/>
              <a:t>data characteristics (signature)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Applicable for lossless and lossy compression schemes</a:t>
            </a:r>
          </a:p>
          <a:p>
            <a:pPr lvl="1"/>
            <a:r>
              <a:rPr lang="en-US" sz="2000" dirty="0"/>
              <a:t>Enables incremental compression and partial decompression</a:t>
            </a:r>
          </a:p>
          <a:p>
            <a:r>
              <a:rPr lang="en-US" sz="2400" dirty="0"/>
              <a:t>Current schemes explore only </a:t>
            </a:r>
            <a:r>
              <a:rPr lang="en-US" sz="2400" b="1" dirty="0"/>
              <a:t>lossless</a:t>
            </a:r>
            <a:r>
              <a:rPr lang="en-US" sz="2400" dirty="0"/>
              <a:t> </a:t>
            </a:r>
            <a:r>
              <a:rPr lang="en-US" sz="2400" b="1" dirty="0"/>
              <a:t>compression</a:t>
            </a:r>
            <a:r>
              <a:rPr lang="en-US" sz="2400" dirty="0"/>
              <a:t> techniques.</a:t>
            </a:r>
            <a:endParaRPr lang="en-US" sz="2400" b="1" dirty="0"/>
          </a:p>
          <a:p>
            <a:pPr lvl="1"/>
            <a:r>
              <a:rPr lang="en-US" sz="2000" b="1" dirty="0"/>
              <a:t>SIBACO </a:t>
            </a:r>
            <a:r>
              <a:rPr lang="en-US" sz="2000" dirty="0"/>
              <a:t>[</a:t>
            </a:r>
            <a:r>
              <a:rPr lang="en-US" sz="20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SMDB@ICDE ’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</a:rPr>
              <a:t>23] : single criterion: </a:t>
            </a: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</a:rPr>
              <a:t>entropy</a:t>
            </a:r>
            <a:endParaRPr lang="en-US" sz="2000" b="1" i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err="1"/>
              <a:t>TigerData</a:t>
            </a:r>
            <a:r>
              <a:rPr lang="en-US" sz="2000" b="1" dirty="0"/>
              <a:t> </a:t>
            </a:r>
            <a:r>
              <a:rPr lang="en-US" sz="2000" dirty="0"/>
              <a:t>[</a:t>
            </a:r>
            <a:r>
              <a:rPr lang="en-US" sz="2000" dirty="0" err="1"/>
              <a:t>TigerData.com</a:t>
            </a:r>
            <a:r>
              <a:rPr lang="en-US" sz="2000" dirty="0"/>
              <a:t> ‘24]: single criterion: </a:t>
            </a:r>
            <a:r>
              <a:rPr lang="en-US" sz="2000" b="1" i="1" dirty="0"/>
              <a:t>data type</a:t>
            </a:r>
          </a:p>
          <a:p>
            <a:pPr lvl="1"/>
            <a:r>
              <a:rPr lang="en-US" sz="2000" b="1" dirty="0"/>
              <a:t>COMPASS </a:t>
            </a:r>
            <a:r>
              <a:rPr lang="en-US" sz="2000" dirty="0"/>
              <a:t>[rinnoco.com, ‘24]: multiple criteria</a:t>
            </a:r>
            <a:r>
              <a:rPr lang="en-US" sz="2000" b="1" dirty="0"/>
              <a:t>: </a:t>
            </a:r>
            <a:r>
              <a:rPr lang="en-US" sz="2000" b="1" i="1" dirty="0"/>
              <a:t>data type, entropy</a:t>
            </a:r>
            <a:r>
              <a:rPr lang="en-US" sz="2000" b="1" dirty="0"/>
              <a:t>, </a:t>
            </a:r>
            <a:r>
              <a:rPr lang="en-US" sz="2000" b="1" i="1" dirty="0"/>
              <a:t>features (e.g., data distribution)</a:t>
            </a:r>
          </a:p>
          <a:p>
            <a:pPr lvl="1"/>
            <a:endParaRPr lang="en-US" sz="2000" b="1" dirty="0"/>
          </a:p>
          <a:p>
            <a:pPr lvl="1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1AB92-79C7-AD78-EC17-FBF56C7F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Signature-Based Compression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7FFEC-16A0-8626-CCFD-793563BC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7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084FCF-0A36-BE8D-9D79-B470FE254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7818" y="4827404"/>
            <a:ext cx="4255009" cy="6299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69E3-1AF0-0DF9-018D-EA021E8F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908049"/>
            <a:ext cx="4895656" cy="5329263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endParaRPr lang="en-US" sz="300" dirty="0"/>
          </a:p>
          <a:p>
            <a:pPr>
              <a:buFont typeface="+mj-lt"/>
              <a:buAutoNum type="arabicPeriod"/>
            </a:pPr>
            <a:endParaRPr lang="en-US" sz="800" dirty="0"/>
          </a:p>
          <a:p>
            <a:r>
              <a:rPr lang="en-US" b="1" dirty="0"/>
              <a:t>Low-entropy</a:t>
            </a:r>
            <a:r>
              <a:rPr lang="en-US" dirty="0"/>
              <a:t> attributes enable </a:t>
            </a:r>
            <a:r>
              <a:rPr lang="en-US" b="1" dirty="0"/>
              <a:t>high compression </a:t>
            </a:r>
            <a:r>
              <a:rPr lang="en-US" dirty="0"/>
              <a:t>ratios.</a:t>
            </a:r>
          </a:p>
          <a:p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dirty="0"/>
              <a:t>Partitioning and grouping of compatible columns/rows</a:t>
            </a:r>
          </a:p>
          <a:p>
            <a:pPr marL="562356" lvl="1" indent="-342900">
              <a:lnSpc>
                <a:spcPct val="120000"/>
              </a:lnSpc>
            </a:pPr>
            <a:r>
              <a:rPr lang="en-US" dirty="0"/>
              <a:t>Group 1:consists of the columns less than the threshold </a:t>
            </a:r>
            <a:br>
              <a:rPr lang="en-US" dirty="0"/>
            </a:br>
            <a:r>
              <a:rPr lang="en-US" dirty="0"/>
              <a:t>          </a:t>
            </a:r>
            <a:r>
              <a:rPr lang="en-US" b="1" i="1" dirty="0">
                <a:solidFill>
                  <a:srgbClr val="008080"/>
                </a:solidFill>
              </a:rPr>
              <a:t>min(entropy) + θ</a:t>
            </a:r>
            <a:r>
              <a:rPr lang="en-US" dirty="0"/>
              <a:t>,  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i="1" dirty="0">
                <a:solidFill>
                  <a:srgbClr val="008080"/>
                </a:solidFill>
              </a:rPr>
              <a:t>θ</a:t>
            </a:r>
            <a:r>
              <a:rPr lang="en-US" dirty="0"/>
              <a:t> is set based on empirical data (e.g., θ = 0.3).</a:t>
            </a:r>
          </a:p>
          <a:p>
            <a:pPr marL="562356" lvl="1" indent="-342900">
              <a:lnSpc>
                <a:spcPct val="120000"/>
              </a:lnSpc>
            </a:pPr>
            <a:r>
              <a:rPr lang="en-US" dirty="0"/>
              <a:t>Group 2: the remaining columns with entropy greater than threshold</a:t>
            </a:r>
          </a:p>
          <a:p>
            <a:pPr marL="562356" lvl="1" indent="-342900">
              <a:lnSpc>
                <a:spcPct val="120000"/>
              </a:lnSpc>
            </a:pPr>
            <a:endParaRPr lang="en-US" sz="700" dirty="0"/>
          </a:p>
          <a:p>
            <a:pPr>
              <a:buFont typeface="+mj-lt"/>
              <a:buAutoNum type="arabicPeriod"/>
            </a:pPr>
            <a:r>
              <a:rPr lang="en-US" dirty="0"/>
              <a:t>Selection of data type-based compression</a:t>
            </a:r>
          </a:p>
          <a:p>
            <a:pPr lvl="1"/>
            <a:r>
              <a:rPr lang="en-US" dirty="0"/>
              <a:t>Selects the most appropriate compression algorithm.</a:t>
            </a:r>
          </a:p>
          <a:p>
            <a:pPr lvl="2"/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exhaustive search (test everything)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E82B69-CCF8-CBE8-7799-6A90C3F6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SIBACO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DFE6D-4537-C445-B9AA-88CABA3E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009" y="2204864"/>
            <a:ext cx="3383573" cy="2257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C3E8B4-ABA1-BD66-D3AC-6DCC52289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1171850"/>
            <a:ext cx="3023235" cy="38895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EDDE61-30AC-CBC1-5293-823B5A2FBA60}"/>
              </a:ext>
            </a:extLst>
          </p:cNvPr>
          <p:cNvCxnSpPr>
            <a:cxnSpLocks/>
          </p:cNvCxnSpPr>
          <p:nvPr/>
        </p:nvCxnSpPr>
        <p:spPr>
          <a:xfrm>
            <a:off x="6895323" y="4289796"/>
            <a:ext cx="0" cy="576064"/>
          </a:xfrm>
          <a:prstGeom prst="straightConnector1">
            <a:avLst/>
          </a:prstGeom>
          <a:ln w="57150">
            <a:solidFill>
              <a:srgbClr val="0035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8764B-52BB-E48D-D84B-7C86E20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2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05FEC20F-1326-4A61-8CD4-F8E5E998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890208"/>
            <a:ext cx="8712968" cy="29150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80"/>
                </a:solidFill>
              </a:rPr>
              <a:t>Training input data (1)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80"/>
                </a:solidFill>
              </a:rPr>
              <a:t>Scalable Clustering (2): </a:t>
            </a:r>
            <a:r>
              <a:rPr lang="en-US" sz="2400" dirty="0"/>
              <a:t>Groups columns by actual data signatures (K-Means on data values, entropy, features).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80"/>
                </a:solidFill>
              </a:rPr>
              <a:t>Exhaustive Testing (3): </a:t>
            </a:r>
            <a:r>
              <a:rPr lang="en-US" sz="2400" dirty="0"/>
              <a:t>Runs every compressor/cluster combo to find the true sweet spot.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80"/>
                </a:solidFill>
              </a:rPr>
              <a:t>Future-Proof Profiles (4):</a:t>
            </a:r>
            <a:r>
              <a:rPr lang="en-US" sz="2400" dirty="0"/>
              <a:t> Persists chunk-level metadata for instant re-tuning as data evolves. 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7F04B1-7B4F-2A56-977D-00516136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Learning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BD59C-E102-788F-E7E6-9555114C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CA76AC-C8A6-50AF-08D6-C5857123B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67" y="1168405"/>
            <a:ext cx="640080" cy="640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E7C028-31AF-6A52-B5DE-C3F89D992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288" y="1136337"/>
            <a:ext cx="640080" cy="640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8F2578-7591-1338-2793-2C5CB9A99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756" y="1144129"/>
            <a:ext cx="640080" cy="640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8063DF-BB1E-EA65-8325-2AEFAF766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755" y="1174702"/>
            <a:ext cx="640080" cy="6400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32732E-1799-0310-BCB9-55C825164C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9579" y="1380295"/>
            <a:ext cx="362666" cy="36266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78181F-2749-53E0-FCA1-F326089C624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13347" y="1363832"/>
            <a:ext cx="362666" cy="36266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EA2C28C-C9D5-2CAA-6DBF-59F4210EA27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9021" y="1336540"/>
            <a:ext cx="362666" cy="362666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36791D9-3C40-F3AE-21CA-2A4DDA82A43E}"/>
              </a:ext>
            </a:extLst>
          </p:cNvPr>
          <p:cNvSpPr/>
          <p:nvPr/>
        </p:nvSpPr>
        <p:spPr bwMode="auto">
          <a:xfrm>
            <a:off x="1215483" y="1899171"/>
            <a:ext cx="341362" cy="34136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17C9073-AF3F-4B48-F1F6-B61FA463F5B0}"/>
              </a:ext>
            </a:extLst>
          </p:cNvPr>
          <p:cNvSpPr/>
          <p:nvPr/>
        </p:nvSpPr>
        <p:spPr bwMode="auto">
          <a:xfrm>
            <a:off x="3017115" y="1923963"/>
            <a:ext cx="341362" cy="34136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504BC06-35CC-AA88-40DD-0055A8C0BA39}"/>
              </a:ext>
            </a:extLst>
          </p:cNvPr>
          <p:cNvSpPr/>
          <p:nvPr/>
        </p:nvSpPr>
        <p:spPr bwMode="auto">
          <a:xfrm>
            <a:off x="4991114" y="1910753"/>
            <a:ext cx="341362" cy="34136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5E960F9-BB92-FFF6-1ED1-8637DEA7181C}"/>
              </a:ext>
            </a:extLst>
          </p:cNvPr>
          <p:cNvSpPr/>
          <p:nvPr/>
        </p:nvSpPr>
        <p:spPr bwMode="auto">
          <a:xfrm>
            <a:off x="7393647" y="1923963"/>
            <a:ext cx="341362" cy="34136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F80AB-613A-6FDD-912F-0076A39A7422}"/>
              </a:ext>
            </a:extLst>
          </p:cNvPr>
          <p:cNvSpPr txBox="1"/>
          <p:nvPr/>
        </p:nvSpPr>
        <p:spPr bwMode="auto">
          <a:xfrm>
            <a:off x="251520" y="2324089"/>
            <a:ext cx="871296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GB" sz="1400" dirty="0"/>
              <a:t>          [ Read Data ]      [ Cluster by Signature ]   [ Evaluate Compressors ]      [ Store Best Settings ]</a:t>
            </a:r>
          </a:p>
        </p:txBody>
      </p:sp>
    </p:spTree>
    <p:extLst>
      <p:ext uri="{BB962C8B-B14F-4D97-AF65-F5344CB8AC3E}">
        <p14:creationId xmlns:p14="http://schemas.microsoft.com/office/powerpoint/2010/main" val="2826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1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C4940-F524-6342-FF89-9AE37D94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ED9C75CE-F60E-CA1C-D959-02EAA536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198324"/>
            <a:ext cx="8640960" cy="2966979"/>
          </a:xfrm>
        </p:spPr>
        <p:txBody>
          <a:bodyPr/>
          <a:lstStyle/>
          <a:p>
            <a:r>
              <a:rPr lang="en-GB" sz="2400" b="1" dirty="0">
                <a:solidFill>
                  <a:srgbClr val="008080"/>
                </a:solidFill>
              </a:rPr>
              <a:t>Automated at Scale: </a:t>
            </a:r>
            <a:r>
              <a:rPr lang="en-GB" sz="2400" dirty="0"/>
              <a:t>End-to-end pipeline can run on petabyte-scale tables with no manual tuning.</a:t>
            </a:r>
          </a:p>
          <a:p>
            <a:r>
              <a:rPr lang="en-GB" sz="2400" b="1" dirty="0">
                <a:solidFill>
                  <a:srgbClr val="008080"/>
                </a:solidFill>
              </a:rPr>
              <a:t>Data-Aware Intelligence: </a:t>
            </a:r>
            <a:r>
              <a:rPr lang="en-GB" sz="2400" dirty="0"/>
              <a:t>Profiles each chunk’s actual properties (points, entropy, features) before clustering.</a:t>
            </a:r>
          </a:p>
          <a:p>
            <a:r>
              <a:rPr lang="en-GB" sz="2400" b="1" dirty="0">
                <a:solidFill>
                  <a:srgbClr val="008080"/>
                </a:solidFill>
              </a:rPr>
              <a:t>Optimal Outcomes: </a:t>
            </a:r>
            <a:r>
              <a:rPr lang="en-GB" sz="2400" dirty="0"/>
              <a:t>ML-driven compressor choice yields up to </a:t>
            </a:r>
            <a:r>
              <a:rPr lang="en-GB" sz="2400" b="1" dirty="0">
                <a:solidFill>
                  <a:srgbClr val="008080"/>
                </a:solidFill>
              </a:rPr>
              <a:t>46 %</a:t>
            </a:r>
            <a:r>
              <a:rPr lang="en-GB" sz="2400" dirty="0"/>
              <a:t> more reduction vs. legacy and </a:t>
            </a:r>
            <a:r>
              <a:rPr lang="en-GB" sz="2400" b="1" dirty="0">
                <a:solidFill>
                  <a:srgbClr val="008080"/>
                </a:solidFill>
              </a:rPr>
              <a:t>7 % </a:t>
            </a:r>
            <a:r>
              <a:rPr lang="en-GB" sz="2400" dirty="0"/>
              <a:t>vs. state-of-the-art. 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F4D67-A6C6-260C-01D8-F59C8CAA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Compression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01D85-7432-B0E0-3583-0F23D5FB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8D9B88-101E-EA74-0282-C23E00B83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4" y="1672213"/>
            <a:ext cx="640080" cy="6400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4DDD3B-1C0C-E604-28DC-DC5B2CB629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3688" y="1862562"/>
            <a:ext cx="362666" cy="3626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C5362A-A9AF-AEFD-86AA-4B34E512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83459" y="1862562"/>
            <a:ext cx="362666" cy="36266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F209BAD-9334-5BFD-15BC-3C3C1FB76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023" y="2213244"/>
            <a:ext cx="640080" cy="64008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C29DB0E-B6F9-8C70-4C6E-D9D03A166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378" y="1667132"/>
            <a:ext cx="640080" cy="6400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771B7D6-7576-EFCD-BDD2-F817CAA09A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1865122"/>
            <a:ext cx="362666" cy="36266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4B5EE4C-AE85-586A-C94D-F82C06EF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846156">
            <a:off x="2234439" y="2186924"/>
            <a:ext cx="362666" cy="3626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4DEFF86-2FE2-A276-2353-BF75EACAA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441" y="1683708"/>
            <a:ext cx="640080" cy="64008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3285857-87E7-D058-4ECB-2D39F0FCA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75" y="1667132"/>
            <a:ext cx="640080" cy="640080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40A854DC-1909-4604-0F8A-349E500FFAAF}"/>
              </a:ext>
            </a:extLst>
          </p:cNvPr>
          <p:cNvSpPr/>
          <p:nvPr/>
        </p:nvSpPr>
        <p:spPr bwMode="auto">
          <a:xfrm>
            <a:off x="901993" y="2400968"/>
            <a:ext cx="341362" cy="34136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E7B316D-3F52-BED2-CD1B-24AD82E54920}"/>
              </a:ext>
            </a:extLst>
          </p:cNvPr>
          <p:cNvSpPr/>
          <p:nvPr/>
        </p:nvSpPr>
        <p:spPr bwMode="auto">
          <a:xfrm>
            <a:off x="2771800" y="2449597"/>
            <a:ext cx="341362" cy="34136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6BFCE61-2124-8A6C-A1CE-DA340C54D8B3}"/>
              </a:ext>
            </a:extLst>
          </p:cNvPr>
          <p:cNvSpPr/>
          <p:nvPr/>
        </p:nvSpPr>
        <p:spPr bwMode="auto">
          <a:xfrm>
            <a:off x="5236737" y="2424547"/>
            <a:ext cx="341362" cy="34136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F9DBC4E-CF33-A257-8AAF-02166D33F2F7}"/>
              </a:ext>
            </a:extLst>
          </p:cNvPr>
          <p:cNvSpPr/>
          <p:nvPr/>
        </p:nvSpPr>
        <p:spPr bwMode="auto">
          <a:xfrm>
            <a:off x="7404296" y="2452842"/>
            <a:ext cx="341362" cy="34136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7F1B4-2A17-0AB7-B8BD-45E6C777BC65}"/>
              </a:ext>
            </a:extLst>
          </p:cNvPr>
          <p:cNvSpPr txBox="1"/>
          <p:nvPr/>
        </p:nvSpPr>
        <p:spPr bwMode="auto">
          <a:xfrm>
            <a:off x="251520" y="2740858"/>
            <a:ext cx="8712968" cy="400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| Read Data | |Profile &amp; Cluster | |ML–Select Algo | | Store Compressed|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271E7-12F9-3776-98D6-072FAC957C64}"/>
              </a:ext>
            </a:extLst>
          </p:cNvPr>
          <p:cNvSpPr txBox="1"/>
          <p:nvPr/>
        </p:nvSpPr>
        <p:spPr bwMode="auto">
          <a:xfrm>
            <a:off x="0" y="102311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0" i="1" dirty="0"/>
              <a:t>From </a:t>
            </a:r>
            <a:r>
              <a:rPr lang="en-GB" sz="2400" i="1" dirty="0"/>
              <a:t>raw data </a:t>
            </a:r>
            <a:r>
              <a:rPr lang="en-GB" sz="2400" b="0" i="1" dirty="0"/>
              <a:t>to </a:t>
            </a:r>
            <a:r>
              <a:rPr lang="en-GB" sz="2400" i="1" dirty="0">
                <a:solidFill>
                  <a:srgbClr val="008080"/>
                </a:solidFill>
              </a:rPr>
              <a:t>optimized storage</a:t>
            </a:r>
            <a:r>
              <a:rPr lang="en-GB" sz="2400" b="0" i="1" dirty="0"/>
              <a:t>—in </a:t>
            </a:r>
            <a:r>
              <a:rPr lang="en-GB" sz="2400" i="1" dirty="0">
                <a:solidFill>
                  <a:srgbClr val="008080"/>
                </a:solidFill>
              </a:rPr>
              <a:t>four</a:t>
            </a:r>
            <a:r>
              <a:rPr lang="en-GB" sz="2400" b="0" i="1" dirty="0"/>
              <a:t> automated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2F197-9587-F8DA-EFA5-FE6AF1E0BECA}"/>
              </a:ext>
            </a:extLst>
          </p:cNvPr>
          <p:cNvSpPr txBox="1"/>
          <p:nvPr/>
        </p:nvSpPr>
        <p:spPr bwMode="auto">
          <a:xfrm>
            <a:off x="251520" y="6050278"/>
            <a:ext cx="8640960" cy="369332"/>
          </a:xfrm>
          <a:prstGeom prst="rect">
            <a:avLst/>
          </a:prstGeom>
          <a:noFill/>
          <a:ln>
            <a:solidFill>
              <a:srgbClr val="00355E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Dropbox</a:t>
            </a:r>
            <a:r>
              <a:rPr lang="en-US" sz="1800" b="0" i="1" dirty="0"/>
              <a:t> 17.8 M</a:t>
            </a:r>
            <a:r>
              <a:rPr lang="en-US" sz="1800" i="1" dirty="0"/>
              <a:t> </a:t>
            </a:r>
            <a:r>
              <a:rPr lang="en-US" sz="1800" b="0" i="1" dirty="0"/>
              <a:t>users, $9.99/2TB/month, $0.70/month savings</a:t>
            </a:r>
            <a:r>
              <a:rPr lang="en-US" sz="1800" b="0" i="1" dirty="0">
                <a:sym typeface="Wingdings" panose="05000000000000000000" pitchFamily="2" charset="2"/>
              </a:rPr>
              <a:t></a:t>
            </a:r>
            <a:r>
              <a:rPr lang="en-US" sz="1800" b="0" i="1" dirty="0"/>
              <a:t>$12.4M/month</a:t>
            </a:r>
          </a:p>
        </p:txBody>
      </p:sp>
    </p:spTree>
    <p:extLst>
      <p:ext uri="{BB962C8B-B14F-4D97-AF65-F5344CB8AC3E}">
        <p14:creationId xmlns:p14="http://schemas.microsoft.com/office/powerpoint/2010/main" val="24229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1" grpId="0" animBg="1"/>
      <p:bldP spid="6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455CC2-DAE2-A72C-EFA6-69CBD8E8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60" b="15393"/>
          <a:stretch>
            <a:fillRect/>
          </a:stretch>
        </p:blipFill>
        <p:spPr>
          <a:xfrm>
            <a:off x="2259885" y="3214062"/>
            <a:ext cx="4997584" cy="309525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2FF7B8-8CE2-88BC-8EB8-4E1BF548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980728"/>
            <a:ext cx="3528392" cy="2531569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2000" dirty="0"/>
              <a:t>COMPASS achieves the </a:t>
            </a:r>
            <a:r>
              <a:rPr lang="en-US" sz="2000" b="1" dirty="0"/>
              <a:t>highest compression</a:t>
            </a:r>
            <a:r>
              <a:rPr lang="en-US" sz="2000" dirty="0"/>
              <a:t>.</a:t>
            </a:r>
          </a:p>
          <a:p>
            <a:pPr lvl="1"/>
            <a:r>
              <a:rPr lang="en-US" sz="1600" dirty="0"/>
              <a:t>Reduction down to 2% - 18.2 % of the original size</a:t>
            </a:r>
          </a:p>
          <a:p>
            <a:pPr lvl="1"/>
            <a:r>
              <a:rPr lang="en-US" sz="1600" dirty="0"/>
              <a:t>Outperforms BASELINE and SIBACO by at least 22%  and up to 56% (~2x).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BEF1E-EF0B-B322-7D4E-715BE10E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506C3-096E-C2CB-15D9-78E62EFF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1C5E5F2-799E-0F5F-8AD6-F411B8895D34}"/>
              </a:ext>
            </a:extLst>
          </p:cNvPr>
          <p:cNvSpPr txBox="1">
            <a:spLocks/>
          </p:cNvSpPr>
          <p:nvPr/>
        </p:nvSpPr>
        <p:spPr bwMode="auto">
          <a:xfrm>
            <a:off x="251520" y="908050"/>
            <a:ext cx="5184576" cy="26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1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kern="0" dirty="0"/>
              <a:t>Schemes</a:t>
            </a:r>
            <a:endParaRPr lang="el-GR" sz="2600" b="0" kern="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100" dirty="0"/>
              <a:t>COMPASS </a:t>
            </a:r>
            <a:r>
              <a:rPr lang="en-US" sz="2100" b="0" dirty="0"/>
              <a:t>(DEFLATED, BZIP2, LZMA: &amp; K-Means clustering)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100" dirty="0"/>
              <a:t>SIBACO </a:t>
            </a:r>
            <a:r>
              <a:rPr lang="en-US" sz="2100" b="0" dirty="0"/>
              <a:t>(DEFLATE, BZIP2, LZMA &amp; two cluster scheme)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100" dirty="0"/>
              <a:t>BASELINE </a:t>
            </a:r>
            <a:r>
              <a:rPr lang="en-US" sz="2100" b="0" dirty="0"/>
              <a:t>(monolithic  – BZIP2</a:t>
            </a:r>
            <a:r>
              <a:rPr lang="en-US" sz="2100" dirty="0"/>
              <a:t>)</a:t>
            </a:r>
          </a:p>
          <a:p>
            <a:pPr marL="457200" lvl="1" indent="0">
              <a:buNone/>
            </a:pPr>
            <a:endParaRPr lang="en-US" sz="21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600" b="0" dirty="0" err="1"/>
              <a:t>DataSets</a:t>
            </a:r>
            <a:endParaRPr lang="en-US" sz="2600" b="0" dirty="0"/>
          </a:p>
          <a:p>
            <a:pPr lvl="1"/>
            <a:r>
              <a:rPr lang="el-GR" sz="1600" b="0" dirty="0"/>
              <a:t>Ε</a:t>
            </a:r>
            <a:r>
              <a:rPr lang="en-US" sz="2100" b="0" dirty="0" err="1"/>
              <a:t>ight</a:t>
            </a:r>
            <a:r>
              <a:rPr lang="en-US" sz="2100" b="0" dirty="0"/>
              <a:t> largest tables in the </a:t>
            </a:r>
            <a:r>
              <a:rPr lang="en-US" sz="2100" b="0" dirty="0" err="1"/>
              <a:t>EnvMon</a:t>
            </a:r>
            <a:r>
              <a:rPr lang="en-US" sz="2100" b="0" dirty="0"/>
              <a:t> DB (1GB)</a:t>
            </a:r>
          </a:p>
          <a:p>
            <a:pPr marL="457200" lvl="1" indent="0">
              <a:buNone/>
            </a:pPr>
            <a:endParaRPr lang="en-US" b="0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1">
              <a:buFont typeface="Arial" panose="020B0604020202020204" pitchFamily="34" charset="0"/>
              <a:buChar char="•"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00978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5C659-0F64-097A-E7A8-03E05C22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040560"/>
          </a:xfrm>
        </p:spPr>
        <p:txBody>
          <a:bodyPr/>
          <a:lstStyle/>
          <a:p>
            <a:r>
              <a:rPr lang="en-US" sz="2600" dirty="0"/>
              <a:t>Data lose its 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usefulness over time.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This could be at different granularities (e.g., an entire table or specific columns in a table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</a:p>
          <a:p>
            <a:r>
              <a:rPr lang="en-US" sz="2400" b="1" dirty="0"/>
              <a:t>Data decay policy</a:t>
            </a:r>
            <a:r>
              <a:rPr lang="en-US" sz="2400" dirty="0"/>
              <a:t> dynamically reduces data size, accuracy, or deletes it.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Data aggregation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Data reduction (SVD, DFT, DWT)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Data sampling (uniform, stratified or random)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Data synopsis </a:t>
            </a:r>
            <a:r>
              <a:rPr lang="en-US" sz="2000" dirty="0"/>
              <a:t>(e.g., </a:t>
            </a:r>
            <a:r>
              <a:rPr lang="en-US" sz="2000" dirty="0" err="1"/>
              <a:t>equiwidth</a:t>
            </a:r>
            <a:r>
              <a:rPr lang="en-US" sz="2000" dirty="0"/>
              <a:t>/depth histograms, Bloom filters, sketches) </a:t>
            </a:r>
          </a:p>
          <a:p>
            <a:pPr lvl="1"/>
            <a:r>
              <a:rPr lang="en-US" sz="2000" dirty="0"/>
              <a:t>Data compression (lossless or lossy)</a:t>
            </a:r>
          </a:p>
          <a:p>
            <a:pPr lvl="1"/>
            <a:r>
              <a:rPr lang="en-US" sz="2000" b="1" dirty="0"/>
              <a:t>Data </a:t>
            </a:r>
            <a:r>
              <a:rPr lang="en-US" sz="2000" b="1" dirty="0" err="1"/>
              <a:t>Postdiction</a:t>
            </a:r>
            <a:endParaRPr lang="en-US" sz="2000" b="1" dirty="0"/>
          </a:p>
          <a:p>
            <a:pPr lvl="1"/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11018-03F6-D0D9-BF10-059CCF05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Decay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8AF35-2AA2-17EC-1330-F6D42215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1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162031-F154-B645-B020-1E770A70A690}"/>
              </a:ext>
            </a:extLst>
          </p:cNvPr>
          <p:cNvSpPr/>
          <p:nvPr/>
        </p:nvSpPr>
        <p:spPr bwMode="auto">
          <a:xfrm>
            <a:off x="215515" y="1023366"/>
            <a:ext cx="8766849" cy="129614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E95A8-E828-42AF-840E-D7578EFDB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16"/>
          <a:stretch/>
        </p:blipFill>
        <p:spPr>
          <a:xfrm>
            <a:off x="619125" y="5090001"/>
            <a:ext cx="7905750" cy="427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08D3C-909D-4A28-A2D2-24CF96AE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Postdiction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34246-7CE7-4914-B67B-A68DAF9E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4032"/>
            <a:ext cx="8712968" cy="5151272"/>
          </a:xfrm>
        </p:spPr>
        <p:txBody>
          <a:bodyPr/>
          <a:lstStyle/>
          <a:p>
            <a:r>
              <a:rPr lang="en-US" sz="2600" b="1" dirty="0"/>
              <a:t>Data </a:t>
            </a:r>
            <a:r>
              <a:rPr lang="en-US" sz="2600" b="1" dirty="0" err="1"/>
              <a:t>Postdiction</a:t>
            </a:r>
            <a:r>
              <a:rPr lang="en-US" sz="2600" b="1" dirty="0"/>
              <a:t> (DP)</a:t>
            </a:r>
            <a:r>
              <a:rPr lang="en-US" sz="2600" dirty="0"/>
              <a:t>: aims to recover the past value of some tuple, which has been </a:t>
            </a:r>
            <a:r>
              <a:rPr lang="en-US" sz="2600" b="1" dirty="0"/>
              <a:t>decayed</a:t>
            </a:r>
            <a:r>
              <a:rPr lang="en-US" sz="2600" dirty="0"/>
              <a:t> for efficiency purposes, using a ML model.</a:t>
            </a:r>
          </a:p>
          <a:p>
            <a:endParaRPr lang="en-US" sz="1200" dirty="0"/>
          </a:p>
          <a:p>
            <a:pPr lvl="1"/>
            <a:r>
              <a:rPr lang="en-US" sz="2200" b="1" dirty="0"/>
              <a:t>Data Prediction</a:t>
            </a:r>
            <a:r>
              <a:rPr lang="en-US" sz="2200" dirty="0"/>
              <a:t>: aims to make a statement about the future value of some tuple using a ML model.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7A15B-6210-476E-B063-BDFF42F5C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79"/>
          <a:stretch/>
        </p:blipFill>
        <p:spPr>
          <a:xfrm>
            <a:off x="595933" y="3505826"/>
            <a:ext cx="7905750" cy="64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3FA9F-B37C-4F2F-BD0B-A3A23F2E3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14" b="22884"/>
          <a:stretch/>
        </p:blipFill>
        <p:spPr>
          <a:xfrm>
            <a:off x="595933" y="4140414"/>
            <a:ext cx="7905750" cy="791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D0A06-1FA3-5F46-93FF-66BA7717CC6A}"/>
              </a:ext>
            </a:extLst>
          </p:cNvPr>
          <p:cNvSpPr txBox="1"/>
          <p:nvPr/>
        </p:nvSpPr>
        <p:spPr>
          <a:xfrm>
            <a:off x="8890000" y="26035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8E56A-2BFA-8BC4-F9A9-4CC2D98A92B9}"/>
              </a:ext>
            </a:extLst>
          </p:cNvPr>
          <p:cNvSpPr txBox="1"/>
          <p:nvPr/>
        </p:nvSpPr>
        <p:spPr bwMode="auto">
          <a:xfrm>
            <a:off x="233644" y="5858602"/>
            <a:ext cx="2030355" cy="3385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16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GeoInformatica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'19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ED31E-84C4-01B6-413F-A96BFFB2CDF4}"/>
              </a:ext>
            </a:extLst>
          </p:cNvPr>
          <p:cNvSpPr txBox="1"/>
          <p:nvPr/>
        </p:nvSpPr>
        <p:spPr bwMode="auto">
          <a:xfrm>
            <a:off x="2119984" y="5858602"/>
            <a:ext cx="1296143" cy="3385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&amp; MDM ‘18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186EB-2A73-51C6-D767-EDF2AF2C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4F802E-9BC1-9FB6-CF37-B7772032B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Smart Data Sharing</a:t>
            </a:r>
          </a:p>
          <a:p>
            <a:pPr lvl="1"/>
            <a:r>
              <a:rPr lang="en-US" sz="2600" dirty="0"/>
              <a:t>Accuracy</a:t>
            </a:r>
          </a:p>
          <a:p>
            <a:pPr lvl="1"/>
            <a:r>
              <a:rPr lang="en-US" sz="2600" dirty="0"/>
              <a:t>Collaboration</a:t>
            </a:r>
          </a:p>
          <a:p>
            <a:pPr lvl="1"/>
            <a:r>
              <a:rPr lang="en-US" sz="2600" dirty="0"/>
              <a:t>Storage</a:t>
            </a:r>
          </a:p>
          <a:p>
            <a:r>
              <a:rPr lang="en-US" dirty="0"/>
              <a:t>Intelligence within the Storage Layer</a:t>
            </a:r>
          </a:p>
          <a:p>
            <a:pPr lvl="1"/>
            <a:r>
              <a:rPr lang="en-US" sz="2600" dirty="0"/>
              <a:t>Signature-based compression </a:t>
            </a:r>
          </a:p>
          <a:p>
            <a:pPr lvl="1"/>
            <a:r>
              <a:rPr lang="en-US" sz="2600" dirty="0" err="1"/>
              <a:t>Postdiction</a:t>
            </a:r>
            <a:r>
              <a:rPr lang="en-US" sz="2600" dirty="0"/>
              <a:t>-driven decay 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B9B28-0FF8-349D-A6D9-05854E30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02886-FB45-4035-1204-1056C53C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4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59726-34EE-2F46-F670-94E20C10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4380895" cy="3168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94BA5-10B9-A01C-629B-4476AB332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670" y="1475149"/>
            <a:ext cx="4266999" cy="2961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ADB8EC-CD98-3196-CDA9-F8AAEA447CE3}"/>
              </a:ext>
            </a:extLst>
          </p:cNvPr>
          <p:cNvSpPr txBox="1"/>
          <p:nvPr/>
        </p:nvSpPr>
        <p:spPr>
          <a:xfrm>
            <a:off x="323528" y="4427038"/>
            <a:ext cx="4572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Ulianova, S.: Cardiovascular disease dataset (2019)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578C4-1612-F4A4-3E96-AF19428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Postdiction</a:t>
            </a:r>
            <a:r>
              <a:rPr lang="en-US" dirty="0"/>
              <a:t> Example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EBEF3-844C-5FA7-5BF9-6FBE5F5D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4298D-4EBF-55DC-8398-85B926EE1DFD}"/>
              </a:ext>
            </a:extLst>
          </p:cNvPr>
          <p:cNvSpPr txBox="1"/>
          <p:nvPr/>
        </p:nvSpPr>
        <p:spPr bwMode="auto">
          <a:xfrm>
            <a:off x="323528" y="5877272"/>
            <a:ext cx="1238267" cy="3385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ADBIS ‘23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8ED5F1-C5EB-48D6-9AFA-EE582540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49" y="1037190"/>
            <a:ext cx="4236015" cy="3119457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D646F6-8815-47C7-B74D-D376FC64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2" y="996324"/>
            <a:ext cx="4394477" cy="3265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2EC5D-2A37-4FE0-BC5C-BE71EEF7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and Accuracy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25DA8E-933C-4AA3-927C-04F30817378E}"/>
              </a:ext>
            </a:extLst>
          </p:cNvPr>
          <p:cNvSpPr txBox="1">
            <a:spLocks/>
          </p:cNvSpPr>
          <p:nvPr/>
        </p:nvSpPr>
        <p:spPr bwMode="auto">
          <a:xfrm>
            <a:off x="251520" y="4347699"/>
            <a:ext cx="8322226" cy="22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400" kern="0" dirty="0"/>
              <a:t>TBD-DP</a:t>
            </a:r>
            <a:r>
              <a:rPr lang="en-US" sz="1400" b="0" kern="0" dirty="0"/>
              <a:t> provides </a:t>
            </a:r>
            <a:r>
              <a:rPr lang="en-US" sz="1400" kern="0" dirty="0">
                <a:solidFill>
                  <a:srgbClr val="007A37"/>
                </a:solidFill>
              </a:rPr>
              <a:t>25%, 50% </a:t>
            </a:r>
            <a:r>
              <a:rPr lang="en-US" sz="1400" b="0" kern="0" dirty="0"/>
              <a:t>better </a:t>
            </a:r>
            <a:r>
              <a:rPr lang="en-US" sz="1400" kern="0" dirty="0">
                <a:solidFill>
                  <a:srgbClr val="007A37"/>
                </a:solidFill>
              </a:rPr>
              <a:t>space</a:t>
            </a:r>
            <a:r>
              <a:rPr lang="en-US" sz="1400" b="0" kern="0" dirty="0"/>
              <a:t> </a:t>
            </a:r>
            <a:r>
              <a:rPr lang="en-US" sz="1400" kern="0" dirty="0">
                <a:solidFill>
                  <a:srgbClr val="007A37"/>
                </a:solidFill>
              </a:rPr>
              <a:t>capacity</a:t>
            </a:r>
            <a:r>
              <a:rPr lang="en-US" sz="1400" b="0" kern="0" dirty="0"/>
              <a:t> than </a:t>
            </a:r>
            <a:r>
              <a:rPr lang="en-US" sz="1400" kern="0" dirty="0"/>
              <a:t>COMPRESSION</a:t>
            </a:r>
            <a:r>
              <a:rPr lang="en-US" sz="1400" b="0" kern="0" dirty="0"/>
              <a:t> and </a:t>
            </a:r>
            <a:r>
              <a:rPr lang="en-US" sz="1400" kern="0" dirty="0"/>
              <a:t>RAW</a:t>
            </a:r>
            <a:r>
              <a:rPr lang="en-US" sz="1400" b="0" kern="0" dirty="0"/>
              <a:t>, respectively.</a:t>
            </a:r>
          </a:p>
          <a:p>
            <a:pPr lvl="1"/>
            <a:r>
              <a:rPr lang="en-US" sz="1400" kern="0" dirty="0"/>
              <a:t>TBD-DP</a:t>
            </a:r>
            <a:r>
              <a:rPr lang="en-US" sz="1400" b="0" kern="0" dirty="0"/>
              <a:t> outperforms the </a:t>
            </a:r>
            <a:r>
              <a:rPr lang="en-US" sz="1400" kern="0" dirty="0"/>
              <a:t>SAMPLING</a:t>
            </a:r>
            <a:r>
              <a:rPr lang="en-US" sz="1400" b="0" kern="0" dirty="0"/>
              <a:t> approach by </a:t>
            </a:r>
            <a:r>
              <a:rPr lang="en-US" sz="1400" kern="0" dirty="0">
                <a:solidFill>
                  <a:srgbClr val="7030A0"/>
                </a:solidFill>
              </a:rPr>
              <a:t>50%</a:t>
            </a:r>
            <a:r>
              <a:rPr lang="en-US" sz="1400" kern="0" dirty="0">
                <a:solidFill>
                  <a:srgbClr val="007A37"/>
                </a:solidFill>
              </a:rPr>
              <a:t> </a:t>
            </a:r>
            <a:r>
              <a:rPr lang="en-US" sz="1400" b="0" kern="0" dirty="0"/>
              <a:t>in terms of </a:t>
            </a:r>
            <a:r>
              <a:rPr lang="en-US" sz="1400" kern="0" dirty="0"/>
              <a:t>NRMSE</a:t>
            </a:r>
            <a:r>
              <a:rPr lang="en-US" sz="1400" b="0" kern="0" dirty="0"/>
              <a:t>, on average, in all datasets. </a:t>
            </a:r>
          </a:p>
          <a:p>
            <a:pPr lvl="1"/>
            <a:r>
              <a:rPr lang="en-US" sz="1400" kern="0" dirty="0"/>
              <a:t>COMPRESSION </a:t>
            </a:r>
            <a:r>
              <a:rPr lang="en-US" sz="1400" b="0" kern="0" dirty="0"/>
              <a:t>approach provides an optimal </a:t>
            </a:r>
            <a:r>
              <a:rPr lang="en-US" sz="1400" kern="0" dirty="0">
                <a:solidFill>
                  <a:srgbClr val="FF2600"/>
                </a:solidFill>
              </a:rPr>
              <a:t>NRMSE = 0 </a:t>
            </a:r>
            <a:r>
              <a:rPr lang="en-US" sz="1400" b="0" kern="0" dirty="0"/>
              <a:t>(GZIP is lossless, but requires more space)</a:t>
            </a:r>
          </a:p>
          <a:p>
            <a:pPr lvl="1"/>
            <a:r>
              <a:rPr lang="en-US" sz="1400" kern="0" dirty="0"/>
              <a:t>TBD-DP</a:t>
            </a:r>
            <a:r>
              <a:rPr lang="en-US" sz="1400" b="0" kern="0" dirty="0"/>
              <a:t> could have been configured with a decay factor </a:t>
            </a:r>
            <a:r>
              <a:rPr lang="en-US" sz="1400" kern="0" dirty="0"/>
              <a:t>f=100%</a:t>
            </a:r>
            <a:r>
              <a:rPr lang="en-US" sz="1400" b="0" kern="0" dirty="0"/>
              <a:t> rather than </a:t>
            </a:r>
            <a:r>
              <a:rPr lang="en-US" sz="1400" kern="0" dirty="0"/>
              <a:t>f=50%, </a:t>
            </a:r>
            <a:r>
              <a:rPr lang="en-US" sz="1400" b="0" kern="0" dirty="0"/>
              <a:t>yielding even less space  (i.e., decay everything, retain only model approach)</a:t>
            </a:r>
          </a:p>
          <a:p>
            <a:pPr marL="457200" lvl="1" indent="0">
              <a:buNone/>
            </a:pPr>
            <a:endParaRPr lang="en-US" sz="1050" b="0" kern="0" dirty="0"/>
          </a:p>
          <a:p>
            <a:pPr lvl="1"/>
            <a:endParaRPr lang="en-US" sz="1200" b="0" kern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3A6792-45B9-4263-9EDC-C7D6883247DF}"/>
              </a:ext>
            </a:extLst>
          </p:cNvPr>
          <p:cNvSpPr/>
          <p:nvPr/>
        </p:nvSpPr>
        <p:spPr bwMode="auto">
          <a:xfrm>
            <a:off x="1403648" y="3116138"/>
            <a:ext cx="360040" cy="288032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A7BF6D-C163-43DB-B924-D07627A6C4A2}"/>
              </a:ext>
            </a:extLst>
          </p:cNvPr>
          <p:cNvSpPr/>
          <p:nvPr/>
        </p:nvSpPr>
        <p:spPr bwMode="auto">
          <a:xfrm>
            <a:off x="5428957" y="3564653"/>
            <a:ext cx="432048" cy="3376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1214C-2C12-43B7-95EB-F4C658ADC75F}"/>
              </a:ext>
            </a:extLst>
          </p:cNvPr>
          <p:cNvSpPr/>
          <p:nvPr/>
        </p:nvSpPr>
        <p:spPr bwMode="auto">
          <a:xfrm>
            <a:off x="5680985" y="3148266"/>
            <a:ext cx="360040" cy="288032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315FFB-7F64-C143-93D8-8F4918CCE374}"/>
              </a:ext>
            </a:extLst>
          </p:cNvPr>
          <p:cNvSpPr/>
          <p:nvPr/>
        </p:nvSpPr>
        <p:spPr bwMode="auto">
          <a:xfrm>
            <a:off x="1187624" y="2564904"/>
            <a:ext cx="216024" cy="13553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C53E-C543-DBF1-B10A-26199D99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CE7CC4-5519-D958-A65E-A10D0EF88416}"/>
              </a:ext>
            </a:extLst>
          </p:cNvPr>
          <p:cNvSpPr/>
          <p:nvPr/>
        </p:nvSpPr>
        <p:spPr>
          <a:xfrm>
            <a:off x="2656362" y="2102189"/>
            <a:ext cx="1005934" cy="468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latin typeface="+mj-lt"/>
                <a:cs typeface="Times New Roman" panose="02020603050405020304" pitchFamily="18" charset="0"/>
              </a:rPr>
              <a:t>Clustering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6B40ED-2079-9E98-1731-DD6DA13CCE94}"/>
              </a:ext>
            </a:extLst>
          </p:cNvPr>
          <p:cNvSpPr/>
          <p:nvPr/>
        </p:nvSpPr>
        <p:spPr>
          <a:xfrm>
            <a:off x="2656362" y="2646216"/>
            <a:ext cx="1020059" cy="468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cs typeface="Times New Roman" panose="02020603050405020304" pitchFamily="18" charset="0"/>
              </a:rPr>
              <a:t>Outlier Detection</a:t>
            </a: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3842CF73-903F-E842-B3B9-269EC6DD229B}"/>
              </a:ext>
            </a:extLst>
          </p:cNvPr>
          <p:cNvSpPr/>
          <p:nvPr/>
        </p:nvSpPr>
        <p:spPr>
          <a:xfrm>
            <a:off x="3776466" y="2258468"/>
            <a:ext cx="236983" cy="721721"/>
          </a:xfrm>
          <a:prstGeom prst="curved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18D16605-232D-1DFE-6E17-5FC5E0DC4188}"/>
              </a:ext>
            </a:extLst>
          </p:cNvPr>
          <p:cNvSpPr/>
          <p:nvPr/>
        </p:nvSpPr>
        <p:spPr>
          <a:xfrm rot="10800000">
            <a:off x="2329863" y="2258467"/>
            <a:ext cx="236983" cy="721721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693B5-12C2-802F-4D15-26844E3A9DFA}"/>
              </a:ext>
            </a:extLst>
          </p:cNvPr>
          <p:cNvSpPr/>
          <p:nvPr/>
        </p:nvSpPr>
        <p:spPr>
          <a:xfrm>
            <a:off x="2279098" y="1951467"/>
            <a:ext cx="1812511" cy="1357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5ABD3-2DE7-8518-3A6B-4ADC04CF8443}"/>
              </a:ext>
            </a:extLst>
          </p:cNvPr>
          <p:cNvSpPr/>
          <p:nvPr/>
        </p:nvSpPr>
        <p:spPr>
          <a:xfrm>
            <a:off x="363483" y="2051851"/>
            <a:ext cx="1329419" cy="1028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Data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Error Tolerance / Accuracy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32662-EBD0-DB78-7ACC-3FF907CB0092}"/>
              </a:ext>
            </a:extLst>
          </p:cNvPr>
          <p:cNvSpPr/>
          <p:nvPr/>
        </p:nvSpPr>
        <p:spPr>
          <a:xfrm>
            <a:off x="4531158" y="2333869"/>
            <a:ext cx="782765" cy="468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latin typeface="+mj-lt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D6724-7348-A299-27B4-7B06495A655C}"/>
              </a:ext>
            </a:extLst>
          </p:cNvPr>
          <p:cNvSpPr/>
          <p:nvPr/>
        </p:nvSpPr>
        <p:spPr>
          <a:xfrm>
            <a:off x="5743357" y="2331900"/>
            <a:ext cx="941692" cy="468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latin typeface="+mj-lt"/>
                <a:cs typeface="Times New Roman" panose="02020603050405020304" pitchFamily="18" charset="0"/>
              </a:rPr>
              <a:t>Accuracy Tuning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F7579D-2E9E-B9E2-73E8-8FCBA1378659}"/>
              </a:ext>
            </a:extLst>
          </p:cNvPr>
          <p:cNvSpPr/>
          <p:nvPr/>
        </p:nvSpPr>
        <p:spPr>
          <a:xfrm>
            <a:off x="4170948" y="2488179"/>
            <a:ext cx="284157" cy="1600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68B6365-5E1B-9733-0EC7-9E02923A4E62}"/>
              </a:ext>
            </a:extLst>
          </p:cNvPr>
          <p:cNvSpPr/>
          <p:nvPr/>
        </p:nvSpPr>
        <p:spPr>
          <a:xfrm>
            <a:off x="5388688" y="2486209"/>
            <a:ext cx="284157" cy="1600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2B359D-F529-425A-9837-6D69E59BB64D}"/>
              </a:ext>
            </a:extLst>
          </p:cNvPr>
          <p:cNvSpPr/>
          <p:nvPr/>
        </p:nvSpPr>
        <p:spPr>
          <a:xfrm>
            <a:off x="2120272" y="1772816"/>
            <a:ext cx="4596172" cy="166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8702596-4239-4CA3-F22B-2A7BDA3D190B}"/>
              </a:ext>
            </a:extLst>
          </p:cNvPr>
          <p:cNvSpPr/>
          <p:nvPr/>
        </p:nvSpPr>
        <p:spPr>
          <a:xfrm>
            <a:off x="1766003" y="2490808"/>
            <a:ext cx="284157" cy="1600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6A14BE8-84DE-C0DF-32C6-E4562F10FA64}"/>
              </a:ext>
            </a:extLst>
          </p:cNvPr>
          <p:cNvSpPr/>
          <p:nvPr/>
        </p:nvSpPr>
        <p:spPr>
          <a:xfrm>
            <a:off x="6785094" y="2490808"/>
            <a:ext cx="284157" cy="1600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49485-50F8-5B7C-7555-17EE0C008B6E}"/>
              </a:ext>
            </a:extLst>
          </p:cNvPr>
          <p:cNvSpPr/>
          <p:nvPr/>
        </p:nvSpPr>
        <p:spPr>
          <a:xfrm>
            <a:off x="7169296" y="1781300"/>
            <a:ext cx="1598818" cy="1534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Outlier Table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Recovery Table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ML Models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Storage Size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Recovered Accuracy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09CEE9-ACB9-9DD7-3428-984058367C84}"/>
              </a:ext>
            </a:extLst>
          </p:cNvPr>
          <p:cNvSpPr txBox="1"/>
          <p:nvPr/>
        </p:nvSpPr>
        <p:spPr>
          <a:xfrm>
            <a:off x="376156" y="1300698"/>
            <a:ext cx="134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8EB4E-38B6-5974-FDB9-B0581F65C912}"/>
              </a:ext>
            </a:extLst>
          </p:cNvPr>
          <p:cNvSpPr txBox="1"/>
          <p:nvPr/>
        </p:nvSpPr>
        <p:spPr>
          <a:xfrm>
            <a:off x="3304154" y="1294315"/>
            <a:ext cx="323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Data Decay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4004B-A219-3C87-FBBF-21FBE695B8FD}"/>
              </a:ext>
            </a:extLst>
          </p:cNvPr>
          <p:cNvSpPr txBox="1"/>
          <p:nvPr/>
        </p:nvSpPr>
        <p:spPr>
          <a:xfrm>
            <a:off x="7169295" y="1270747"/>
            <a:ext cx="159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2E05052E-3F3D-4BFD-DE29-5C57FEF2BC95}"/>
              </a:ext>
            </a:extLst>
          </p:cNvPr>
          <p:cNvSpPr/>
          <p:nvPr/>
        </p:nvSpPr>
        <p:spPr>
          <a:xfrm rot="10800000">
            <a:off x="2451265" y="3400071"/>
            <a:ext cx="5094618" cy="382696"/>
          </a:xfrm>
          <a:prstGeom prst="utur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5D240-ACD4-7F15-5162-4DC9B4970747}"/>
              </a:ext>
            </a:extLst>
          </p:cNvPr>
          <p:cNvSpPr txBox="1"/>
          <p:nvPr/>
        </p:nvSpPr>
        <p:spPr>
          <a:xfrm>
            <a:off x="424800" y="4252715"/>
            <a:ext cx="8294400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u="sng" dirty="0"/>
              <a:t>First implementation: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en-US" sz="1500" dirty="0"/>
              <a:t>Outlier Detection: Z-score, Isolation Forest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en-US" sz="1500" dirty="0"/>
              <a:t>Clustering: K-means, Density-based spatial clustering (DBSCAN), Gaussian Mixture 	          Modelling (GMM)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en-US" sz="1500" dirty="0"/>
              <a:t>Machine Learning: LSTM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4355DD64-87E2-CED6-2330-F617DE02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" dirty="0" err="1">
                <a:latin typeface="Arial"/>
              </a:rPr>
              <a:t>Postdiction</a:t>
            </a:r>
            <a:r>
              <a:rPr lang="en-US" sz="4000" spc="-1" dirty="0">
                <a:latin typeface="Arial"/>
              </a:rPr>
              <a:t> Pipeline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5FB729-D41C-0681-56B2-6A1A3A806AA4}"/>
              </a:ext>
            </a:extLst>
          </p:cNvPr>
          <p:cNvSpPr txBox="1"/>
          <p:nvPr/>
        </p:nvSpPr>
        <p:spPr bwMode="auto">
          <a:xfrm>
            <a:off x="251520" y="5969865"/>
            <a:ext cx="1166260" cy="3385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ADBIS ‘23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5013BD-F762-2113-84A8-D58AFE85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8847538-00D6-2491-EA91-76FB01C8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" dirty="0">
                <a:latin typeface="Arial"/>
              </a:rPr>
              <a:t>Outlier Detection</a:t>
            </a:r>
            <a:endParaRPr lang="en-US" dirty="0"/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C9FF8C3F-2541-81FD-8243-45438337E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65049"/>
              </p:ext>
            </p:extLst>
          </p:nvPr>
        </p:nvGraphicFramePr>
        <p:xfrm>
          <a:off x="179512" y="1268760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61CA62EA-2482-B971-B6A2-756EA82F9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94088"/>
              </p:ext>
            </p:extLst>
          </p:nvPr>
        </p:nvGraphicFramePr>
        <p:xfrm>
          <a:off x="179512" y="1692727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7298971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14908686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12390149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21142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B05C1890-E17D-6E11-C8C0-11E20B1FA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69545"/>
              </p:ext>
            </p:extLst>
          </p:nvPr>
        </p:nvGraphicFramePr>
        <p:xfrm>
          <a:off x="179512" y="2062868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20335697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9780105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01843397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14195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65A6869E-8069-AD44-7A77-B5FE6B068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38206"/>
              </p:ext>
            </p:extLst>
          </p:nvPr>
        </p:nvGraphicFramePr>
        <p:xfrm>
          <a:off x="179512" y="2433009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6591326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948733959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960575253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7373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797C6AE4-61CF-3777-DD13-BE7D9BDEF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14700"/>
              </p:ext>
            </p:extLst>
          </p:nvPr>
        </p:nvGraphicFramePr>
        <p:xfrm>
          <a:off x="179512" y="2803150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43168005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9377819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74569831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05521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22C743D4-8AB5-413E-F368-278F0C40A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19160"/>
              </p:ext>
            </p:extLst>
          </p:nvPr>
        </p:nvGraphicFramePr>
        <p:xfrm>
          <a:off x="179512" y="3173291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41708042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124049549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884885075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15213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81408230-217B-2FB8-CEC0-79E923BF3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14072"/>
              </p:ext>
            </p:extLst>
          </p:nvPr>
        </p:nvGraphicFramePr>
        <p:xfrm>
          <a:off x="179512" y="3543432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60642136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27970360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67407888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24151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EDFDA5D0-B532-5B79-BB78-CB886AC55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7706"/>
              </p:ext>
            </p:extLst>
          </p:nvPr>
        </p:nvGraphicFramePr>
        <p:xfrm>
          <a:off x="179512" y="3913573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281022925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63889658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715562988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215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C6B5FC9-D794-BA0A-1D86-8D8F369CE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57544"/>
              </p:ext>
            </p:extLst>
          </p:nvPr>
        </p:nvGraphicFramePr>
        <p:xfrm>
          <a:off x="179512" y="4283714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25845629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489460010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3798394727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77605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9C4FCED9-5A15-6A2D-959F-3D76F7C3B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44968"/>
              </p:ext>
            </p:extLst>
          </p:nvPr>
        </p:nvGraphicFramePr>
        <p:xfrm>
          <a:off x="179512" y="4653855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43991170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75213394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370589479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93380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80950FD7-A444-2AB0-C4C7-CF969859C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66624"/>
              </p:ext>
            </p:extLst>
          </p:nvPr>
        </p:nvGraphicFramePr>
        <p:xfrm>
          <a:off x="179512" y="5023996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63751417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76651983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133525892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38073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11650A67-A7E3-1501-8B3D-FE8DAD356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71075"/>
              </p:ext>
            </p:extLst>
          </p:nvPr>
        </p:nvGraphicFramePr>
        <p:xfrm>
          <a:off x="179512" y="5394137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77554295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654685643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7518826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20756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4E89F1E6-0662-CB24-2BFC-7C9BF2681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04076"/>
              </p:ext>
            </p:extLst>
          </p:nvPr>
        </p:nvGraphicFramePr>
        <p:xfrm>
          <a:off x="179512" y="5764278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0630531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29052996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80865183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59963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235F314F-4F1B-F4FF-43E6-8F114ECA2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72165"/>
              </p:ext>
            </p:extLst>
          </p:nvPr>
        </p:nvGraphicFramePr>
        <p:xfrm>
          <a:off x="5076056" y="2212945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3FEF7EE0-275A-B6F9-C0C9-1CE01EBCBAAE}"/>
              </a:ext>
            </a:extLst>
          </p:cNvPr>
          <p:cNvSpPr txBox="1"/>
          <p:nvPr/>
        </p:nvSpPr>
        <p:spPr>
          <a:xfrm>
            <a:off x="5681993" y="1844824"/>
            <a:ext cx="175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Outlier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53237-F130-5920-46E0-92770BEF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231 L 0.53663 0.140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69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53663 -0.398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1A8305-6D76-B103-80C8-409894AE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" dirty="0">
                <a:latin typeface="Arial"/>
              </a:rPr>
              <a:t>Clustering</a:t>
            </a:r>
            <a:endParaRPr lang="en-US" dirty="0"/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8236A22E-31CB-336B-84BA-A8B53855C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45078"/>
              </p:ext>
            </p:extLst>
          </p:nvPr>
        </p:nvGraphicFramePr>
        <p:xfrm>
          <a:off x="181461" y="1124744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0391ABE5-D781-2125-8A00-73A476976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7853"/>
              </p:ext>
            </p:extLst>
          </p:nvPr>
        </p:nvGraphicFramePr>
        <p:xfrm>
          <a:off x="181461" y="1548711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7298971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14908686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12390149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21142"/>
                  </a:ext>
                </a:extLst>
              </a:tr>
            </a:tbl>
          </a:graphicData>
        </a:graphic>
      </p:graphicFrame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996E39FD-FF73-7A57-3085-CCAE43B18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82645"/>
              </p:ext>
            </p:extLst>
          </p:nvPr>
        </p:nvGraphicFramePr>
        <p:xfrm>
          <a:off x="5376216" y="2788498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20335697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9780105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01843397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14195"/>
                  </a:ext>
                </a:extLst>
              </a:tr>
            </a:tbl>
          </a:graphicData>
        </a:graphic>
      </p:graphicFrame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554C437F-E950-DE1C-7599-4B87FE0F1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95560"/>
              </p:ext>
            </p:extLst>
          </p:nvPr>
        </p:nvGraphicFramePr>
        <p:xfrm>
          <a:off x="181461" y="1907032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6591326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948733959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960575253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7373"/>
                  </a:ext>
                </a:extLst>
              </a:tr>
            </a:tbl>
          </a:graphicData>
        </a:graphic>
      </p:graphicFrame>
      <p:graphicFrame>
        <p:nvGraphicFramePr>
          <p:cNvPr id="140" name="Table 139">
            <a:extLst>
              <a:ext uri="{FF2B5EF4-FFF2-40B4-BE49-F238E27FC236}">
                <a16:creationId xmlns:a16="http://schemas.microsoft.com/office/drawing/2014/main" id="{96A302A8-B7BE-D6F5-E241-9260033F6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00005"/>
              </p:ext>
            </p:extLst>
          </p:nvPr>
        </p:nvGraphicFramePr>
        <p:xfrm>
          <a:off x="181461" y="2277173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43168005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9377819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74569831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05521"/>
                  </a:ext>
                </a:extLst>
              </a:tr>
            </a:tbl>
          </a:graphicData>
        </a:graphic>
      </p:graphicFrame>
      <p:graphicFrame>
        <p:nvGraphicFramePr>
          <p:cNvPr id="141" name="Table 140">
            <a:extLst>
              <a:ext uri="{FF2B5EF4-FFF2-40B4-BE49-F238E27FC236}">
                <a16:creationId xmlns:a16="http://schemas.microsoft.com/office/drawing/2014/main" id="{7532BD5A-B24B-85AC-E929-B56BAD447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17809"/>
              </p:ext>
            </p:extLst>
          </p:nvPr>
        </p:nvGraphicFramePr>
        <p:xfrm>
          <a:off x="181461" y="2647314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41708042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124049549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884885075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15213"/>
                  </a:ext>
                </a:extLst>
              </a:tr>
            </a:tbl>
          </a:graphicData>
        </a:graphic>
      </p:graphicFrame>
      <p:graphicFrame>
        <p:nvGraphicFramePr>
          <p:cNvPr id="142" name="Table 141">
            <a:extLst>
              <a:ext uri="{FF2B5EF4-FFF2-40B4-BE49-F238E27FC236}">
                <a16:creationId xmlns:a16="http://schemas.microsoft.com/office/drawing/2014/main" id="{2CC1A266-86BB-AAFD-8DCD-559293147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902"/>
              </p:ext>
            </p:extLst>
          </p:nvPr>
        </p:nvGraphicFramePr>
        <p:xfrm>
          <a:off x="181461" y="3017455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60642136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27970360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67407888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24151"/>
                  </a:ext>
                </a:extLst>
              </a:tr>
            </a:tbl>
          </a:graphicData>
        </a:graphic>
      </p:graphicFrame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31CDD2A6-896F-ECAA-E52F-CD7B10AA2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34748"/>
              </p:ext>
            </p:extLst>
          </p:nvPr>
        </p:nvGraphicFramePr>
        <p:xfrm>
          <a:off x="181461" y="3387596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281022925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63889658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715562988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215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4A4C63DF-F8F1-6756-97CE-59DD6ABA9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56665"/>
              </p:ext>
            </p:extLst>
          </p:nvPr>
        </p:nvGraphicFramePr>
        <p:xfrm>
          <a:off x="181461" y="3757737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25845629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489460010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3798394727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77605"/>
                  </a:ext>
                </a:extLst>
              </a:tr>
            </a:tbl>
          </a:graphicData>
        </a:graphic>
      </p:graphicFrame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4EBFFAE3-446F-BC6E-B5B6-AB84A1961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25376"/>
              </p:ext>
            </p:extLst>
          </p:nvPr>
        </p:nvGraphicFramePr>
        <p:xfrm>
          <a:off x="181461" y="4127878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43991170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75213394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370589479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93380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1CCFD381-B4F7-58B2-EBA0-380FC7477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38207"/>
              </p:ext>
            </p:extLst>
          </p:nvPr>
        </p:nvGraphicFramePr>
        <p:xfrm>
          <a:off x="181461" y="4498019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63751417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76651983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133525892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38073"/>
                  </a:ext>
                </a:extLst>
              </a:tr>
            </a:tbl>
          </a:graphicData>
        </a:graphic>
      </p:graphicFrame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0A34FC4F-1494-AF3E-034F-F18D442A5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98374"/>
              </p:ext>
            </p:extLst>
          </p:nvPr>
        </p:nvGraphicFramePr>
        <p:xfrm>
          <a:off x="5376216" y="3162445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77554295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654685643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7518826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20756"/>
                  </a:ext>
                </a:extLst>
              </a:tr>
            </a:tbl>
          </a:graphicData>
        </a:graphic>
      </p:graphicFrame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id="{4B35769E-19B0-AACF-1343-6F34B5298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54902"/>
              </p:ext>
            </p:extLst>
          </p:nvPr>
        </p:nvGraphicFramePr>
        <p:xfrm>
          <a:off x="181461" y="4862127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0630531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29052996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80865183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59963"/>
                  </a:ext>
                </a:extLst>
              </a:tr>
            </a:tbl>
          </a:graphicData>
        </a:graphic>
      </p:graphicFrame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87EAA543-9A4D-FBE0-2576-6C8189148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2258"/>
              </p:ext>
            </p:extLst>
          </p:nvPr>
        </p:nvGraphicFramePr>
        <p:xfrm>
          <a:off x="181461" y="5226483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27966444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56450425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100363911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34937"/>
                  </a:ext>
                </a:extLst>
              </a:tr>
            </a:tbl>
          </a:graphicData>
        </a:graphic>
      </p:graphicFrame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5E204D85-618E-22B6-451D-CF63AA3F4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10423"/>
              </p:ext>
            </p:extLst>
          </p:nvPr>
        </p:nvGraphicFramePr>
        <p:xfrm>
          <a:off x="181461" y="4398619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7298971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14908686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12390149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21142"/>
                  </a:ext>
                </a:extLst>
              </a:tr>
            </a:tbl>
          </a:graphicData>
        </a:graphic>
      </p:graphicFrame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728C4CF9-1537-E94B-16D5-57964B427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47407"/>
              </p:ext>
            </p:extLst>
          </p:nvPr>
        </p:nvGraphicFramePr>
        <p:xfrm>
          <a:off x="181461" y="4755800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43168005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9377819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74569831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05521"/>
                  </a:ext>
                </a:extLst>
              </a:tr>
            </a:tbl>
          </a:graphicData>
        </a:graphic>
      </p:graphicFrame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5380E671-4CAD-463E-ABD1-D4090F7E9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85627"/>
              </p:ext>
            </p:extLst>
          </p:nvPr>
        </p:nvGraphicFramePr>
        <p:xfrm>
          <a:off x="181461" y="5125941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43991170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75213394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370589479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93380"/>
                  </a:ext>
                </a:extLst>
              </a:tr>
            </a:tbl>
          </a:graphicData>
        </a:graphic>
      </p:graphicFrame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4A636E6E-25BF-3AA8-C545-40C886729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88787"/>
              </p:ext>
            </p:extLst>
          </p:nvPr>
        </p:nvGraphicFramePr>
        <p:xfrm>
          <a:off x="181461" y="5492569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63751417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76651983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133525892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38073"/>
                  </a:ext>
                </a:extLst>
              </a:tr>
            </a:tbl>
          </a:graphicData>
        </a:graphic>
      </p:graphicFrame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54E29180-CF4B-A0C8-2E52-34E0BFB35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2277"/>
              </p:ext>
            </p:extLst>
          </p:nvPr>
        </p:nvGraphicFramePr>
        <p:xfrm>
          <a:off x="181461" y="5862710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0630531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29052996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80865183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59963"/>
                  </a:ext>
                </a:extLst>
              </a:tr>
            </a:tbl>
          </a:graphicData>
        </a:graphic>
      </p:graphicFrame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A8747D31-D4A4-94F4-294A-82C1981CE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38823"/>
              </p:ext>
            </p:extLst>
          </p:nvPr>
        </p:nvGraphicFramePr>
        <p:xfrm>
          <a:off x="181461" y="3987904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156" name="Table 155">
            <a:extLst>
              <a:ext uri="{FF2B5EF4-FFF2-40B4-BE49-F238E27FC236}">
                <a16:creationId xmlns:a16="http://schemas.microsoft.com/office/drawing/2014/main" id="{6B62EDAB-5697-676F-01F1-71712F31D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90277"/>
              </p:ext>
            </p:extLst>
          </p:nvPr>
        </p:nvGraphicFramePr>
        <p:xfrm>
          <a:off x="179512" y="1124744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37B2AB8F-02D0-9EAA-A24B-34AB0F278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60568"/>
              </p:ext>
            </p:extLst>
          </p:nvPr>
        </p:nvGraphicFramePr>
        <p:xfrm>
          <a:off x="179512" y="1533552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6591326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948733959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960575253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7373"/>
                  </a:ext>
                </a:extLst>
              </a:tr>
            </a:tbl>
          </a:graphicData>
        </a:graphic>
      </p:graphicFrame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id="{AE71F3BC-E597-895B-3D8B-1FE43F46A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83323"/>
              </p:ext>
            </p:extLst>
          </p:nvPr>
        </p:nvGraphicFramePr>
        <p:xfrm>
          <a:off x="179512" y="1907034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41708042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124049549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884885075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15213"/>
                  </a:ext>
                </a:extLst>
              </a:tr>
            </a:tbl>
          </a:graphicData>
        </a:graphic>
      </p:graphicFrame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BACEE282-8DB0-FEB8-4E36-7986BC6C5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08341"/>
              </p:ext>
            </p:extLst>
          </p:nvPr>
        </p:nvGraphicFramePr>
        <p:xfrm>
          <a:off x="179512" y="2271266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60642136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27970360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67407888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24151"/>
                  </a:ext>
                </a:extLst>
              </a:tr>
            </a:tbl>
          </a:graphicData>
        </a:graphic>
      </p:graphicFrame>
      <p:graphicFrame>
        <p:nvGraphicFramePr>
          <p:cNvPr id="160" name="Table 159">
            <a:extLst>
              <a:ext uri="{FF2B5EF4-FFF2-40B4-BE49-F238E27FC236}">
                <a16:creationId xmlns:a16="http://schemas.microsoft.com/office/drawing/2014/main" id="{E3A24771-59C2-9DB7-5C2E-A53196B98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77580"/>
              </p:ext>
            </p:extLst>
          </p:nvPr>
        </p:nvGraphicFramePr>
        <p:xfrm>
          <a:off x="179512" y="2635498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281022925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63889658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715562988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215"/>
                  </a:ext>
                </a:extLst>
              </a:tr>
            </a:tbl>
          </a:graphicData>
        </a:graphic>
      </p:graphicFrame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D0D223E2-2547-3072-646F-B4FCCC804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12546"/>
              </p:ext>
            </p:extLst>
          </p:nvPr>
        </p:nvGraphicFramePr>
        <p:xfrm>
          <a:off x="179512" y="2999730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25845629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489460010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3798394727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77605"/>
                  </a:ext>
                </a:extLst>
              </a:tr>
            </a:tbl>
          </a:graphicData>
        </a:graphic>
      </p:graphicFrame>
      <p:graphicFrame>
        <p:nvGraphicFramePr>
          <p:cNvPr id="162" name="Table 161">
            <a:extLst>
              <a:ext uri="{FF2B5EF4-FFF2-40B4-BE49-F238E27FC236}">
                <a16:creationId xmlns:a16="http://schemas.microsoft.com/office/drawing/2014/main" id="{8C0E3AE0-91E6-1070-C9C7-D018DA4EE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871753"/>
              </p:ext>
            </p:extLst>
          </p:nvPr>
        </p:nvGraphicFramePr>
        <p:xfrm>
          <a:off x="179512" y="3363962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27966444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56450425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100363911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34937"/>
                  </a:ext>
                </a:extLst>
              </a:tr>
            </a:tbl>
          </a:graphicData>
        </a:graphic>
      </p:graphicFrame>
      <p:sp>
        <p:nvSpPr>
          <p:cNvPr id="163" name="TextBox 162">
            <a:extLst>
              <a:ext uri="{FF2B5EF4-FFF2-40B4-BE49-F238E27FC236}">
                <a16:creationId xmlns:a16="http://schemas.microsoft.com/office/drawing/2014/main" id="{CF4F4115-703F-2ABE-511D-DA263D17B719}"/>
              </a:ext>
            </a:extLst>
          </p:cNvPr>
          <p:cNvSpPr txBox="1"/>
          <p:nvPr/>
        </p:nvSpPr>
        <p:spPr>
          <a:xfrm>
            <a:off x="5974497" y="2048218"/>
            <a:ext cx="175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Outlier Table</a:t>
            </a:r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BAC44070-BCF0-EE94-836E-5A10110C0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47078"/>
              </p:ext>
            </p:extLst>
          </p:nvPr>
        </p:nvGraphicFramePr>
        <p:xfrm>
          <a:off x="5372202" y="2391445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166" name="Table 8">
            <a:extLst>
              <a:ext uri="{FF2B5EF4-FFF2-40B4-BE49-F238E27FC236}">
                <a16:creationId xmlns:a16="http://schemas.microsoft.com/office/drawing/2014/main" id="{34C375E0-052B-CBA5-B979-CDEB55BDF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97256"/>
              </p:ext>
            </p:extLst>
          </p:nvPr>
        </p:nvGraphicFramePr>
        <p:xfrm>
          <a:off x="3669681" y="4040278"/>
          <a:ext cx="5292857" cy="1373415"/>
        </p:xfrm>
        <a:graphic>
          <a:graphicData uri="http://schemas.openxmlformats.org/drawingml/2006/table">
            <a:tbl>
              <a:tblPr firstRow="1" bandRow="1"/>
              <a:tblGrid>
                <a:gridCol w="2545039">
                  <a:extLst>
                    <a:ext uri="{9D8B030D-6E8A-4147-A177-3AD203B41FA5}">
                      <a16:colId xmlns:a16="http://schemas.microsoft.com/office/drawing/2014/main" val="3392779189"/>
                    </a:ext>
                  </a:extLst>
                </a:gridCol>
                <a:gridCol w="676191">
                  <a:extLst>
                    <a:ext uri="{9D8B030D-6E8A-4147-A177-3AD203B41FA5}">
                      <a16:colId xmlns:a16="http://schemas.microsoft.com/office/drawing/2014/main" val="3657663648"/>
                    </a:ext>
                  </a:extLst>
                </a:gridCol>
                <a:gridCol w="786700">
                  <a:extLst>
                    <a:ext uri="{9D8B030D-6E8A-4147-A177-3AD203B41FA5}">
                      <a16:colId xmlns:a16="http://schemas.microsoft.com/office/drawing/2014/main" val="1104624895"/>
                    </a:ext>
                  </a:extLst>
                </a:gridCol>
                <a:gridCol w="1284927">
                  <a:extLst>
                    <a:ext uri="{9D8B030D-6E8A-4147-A177-3AD203B41FA5}">
                      <a16:colId xmlns:a16="http://schemas.microsoft.com/office/drawing/2014/main" val="278479604"/>
                    </a:ext>
                  </a:extLst>
                </a:gridCol>
              </a:tblGrid>
              <a:tr h="486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Pipeline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Num. Models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Num. Outliers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Recovered Accuracy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553"/>
                  </a:ext>
                </a:extLst>
              </a:tr>
              <a:tr h="29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No Clustering / Outlier Detection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18.7425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56588"/>
                  </a:ext>
                </a:extLst>
              </a:tr>
              <a:tr h="29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Clustering Only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30.97082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03319"/>
                  </a:ext>
                </a:extLst>
              </a:tr>
              <a:tr h="29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Outlier Detection Before Clustering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14301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47.43767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67976"/>
                  </a:ext>
                </a:extLst>
              </a:tr>
            </a:tbl>
          </a:graphicData>
        </a:graphic>
      </p:graphicFrame>
      <p:sp>
        <p:nvSpPr>
          <p:cNvPr id="167" name="TextBox 166">
            <a:extLst>
              <a:ext uri="{FF2B5EF4-FFF2-40B4-BE49-F238E27FC236}">
                <a16:creationId xmlns:a16="http://schemas.microsoft.com/office/drawing/2014/main" id="{D28F1724-959C-ED3B-8B8B-53814B611A0C}"/>
              </a:ext>
            </a:extLst>
          </p:cNvPr>
          <p:cNvSpPr txBox="1"/>
          <p:nvPr/>
        </p:nvSpPr>
        <p:spPr>
          <a:xfrm>
            <a:off x="3595606" y="5428040"/>
            <a:ext cx="3134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Arial"/>
              </a:rPr>
              <a:t>Outlier detection: Z-score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Arial"/>
              </a:rPr>
              <a:t>Clustering: K-means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1B6783E-DCA5-8458-A5AF-CAF7513E49DA}"/>
              </a:ext>
            </a:extLst>
          </p:cNvPr>
          <p:cNvSpPr txBox="1"/>
          <p:nvPr/>
        </p:nvSpPr>
        <p:spPr bwMode="auto">
          <a:xfrm>
            <a:off x="6444208" y="5425336"/>
            <a:ext cx="2518330" cy="6001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pPr marL="216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1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*Recovered accuracy = percent of samples within designated error threshold (5%)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3950A9-349E-4C71-CBD2-2A06B174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52483 -0.008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525 -0.011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525 -0.002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52691 0.00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52691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525 -0.0062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525 -0.0145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25 -0.0145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52431 -0.0145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5" y="-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52361 -0.014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-7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52361 -0.0217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-10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52031 -0.0171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7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102D3E-DD73-AD6E-481F-8AE7DF1E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" dirty="0">
                <a:latin typeface="Arial"/>
              </a:rPr>
              <a:t>Accuracy Tuning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F538A9-6219-4D59-C8D1-64F003405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01137"/>
              </p:ext>
            </p:extLst>
          </p:nvPr>
        </p:nvGraphicFramePr>
        <p:xfrm>
          <a:off x="173202" y="4284909"/>
          <a:ext cx="440292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7298971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14908686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123901499"/>
                    </a:ext>
                  </a:extLst>
                </a:gridCol>
                <a:gridCol w="1687840">
                  <a:extLst>
                    <a:ext uri="{9D8B030D-6E8A-4147-A177-3AD203B41FA5}">
                      <a16:colId xmlns:a16="http://schemas.microsoft.com/office/drawing/2014/main" val="3306408883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211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48975E-DEA9-6E32-87C1-32366B068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33265"/>
              </p:ext>
            </p:extLst>
          </p:nvPr>
        </p:nvGraphicFramePr>
        <p:xfrm>
          <a:off x="173202" y="4642090"/>
          <a:ext cx="440292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43168005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9377819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745698316"/>
                    </a:ext>
                  </a:extLst>
                </a:gridCol>
                <a:gridCol w="1687840">
                  <a:extLst>
                    <a:ext uri="{9D8B030D-6E8A-4147-A177-3AD203B41FA5}">
                      <a16:colId xmlns:a16="http://schemas.microsoft.com/office/drawing/2014/main" val="374306198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055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1810BD-0AC8-4873-A9A5-F3D9A2A86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83764"/>
              </p:ext>
            </p:extLst>
          </p:nvPr>
        </p:nvGraphicFramePr>
        <p:xfrm>
          <a:off x="162050" y="5006655"/>
          <a:ext cx="4409119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43991170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75213394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3705894799"/>
                    </a:ext>
                  </a:extLst>
                </a:gridCol>
                <a:gridCol w="1694032">
                  <a:extLst>
                    <a:ext uri="{9D8B030D-6E8A-4147-A177-3AD203B41FA5}">
                      <a16:colId xmlns:a16="http://schemas.microsoft.com/office/drawing/2014/main" val="710597724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9338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548CB4-0F58-EA01-D674-B5792979C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75481"/>
              </p:ext>
            </p:extLst>
          </p:nvPr>
        </p:nvGraphicFramePr>
        <p:xfrm>
          <a:off x="162050" y="5380959"/>
          <a:ext cx="441324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63751417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76651983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133525892"/>
                    </a:ext>
                  </a:extLst>
                </a:gridCol>
                <a:gridCol w="1698160">
                  <a:extLst>
                    <a:ext uri="{9D8B030D-6E8A-4147-A177-3AD203B41FA5}">
                      <a16:colId xmlns:a16="http://schemas.microsoft.com/office/drawing/2014/main" val="2224030140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380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207968-986C-2585-C44B-2325B47E8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32385"/>
              </p:ext>
            </p:extLst>
          </p:nvPr>
        </p:nvGraphicFramePr>
        <p:xfrm>
          <a:off x="173202" y="3860942"/>
          <a:ext cx="440292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  <a:gridCol w="1687840">
                  <a:extLst>
                    <a:ext uri="{9D8B030D-6E8A-4147-A177-3AD203B41FA5}">
                      <a16:colId xmlns:a16="http://schemas.microsoft.com/office/drawing/2014/main" val="1174391610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Pred. Error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B8C940-F5C7-6B9F-B2F9-6CA27CB7C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48897"/>
              </p:ext>
            </p:extLst>
          </p:nvPr>
        </p:nvGraphicFramePr>
        <p:xfrm>
          <a:off x="171253" y="1189782"/>
          <a:ext cx="4406451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  <a:gridCol w="1691364">
                  <a:extLst>
                    <a:ext uri="{9D8B030D-6E8A-4147-A177-3AD203B41FA5}">
                      <a16:colId xmlns:a16="http://schemas.microsoft.com/office/drawing/2014/main" val="1174391610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Pred. Error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76F432-A732-7EBF-FC0F-A7ED57D24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62599"/>
              </p:ext>
            </p:extLst>
          </p:nvPr>
        </p:nvGraphicFramePr>
        <p:xfrm>
          <a:off x="171253" y="1598590"/>
          <a:ext cx="4406940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6591326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948733959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960575253"/>
                    </a:ext>
                  </a:extLst>
                </a:gridCol>
                <a:gridCol w="1691853">
                  <a:extLst>
                    <a:ext uri="{9D8B030D-6E8A-4147-A177-3AD203B41FA5}">
                      <a16:colId xmlns:a16="http://schemas.microsoft.com/office/drawing/2014/main" val="1001735232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737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4EC47C3-9570-8172-2F0E-65619803F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20252"/>
              </p:ext>
            </p:extLst>
          </p:nvPr>
        </p:nvGraphicFramePr>
        <p:xfrm>
          <a:off x="171253" y="1972072"/>
          <a:ext cx="4409004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41708042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124049549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884885075"/>
                    </a:ext>
                  </a:extLst>
                </a:gridCol>
                <a:gridCol w="1693917">
                  <a:extLst>
                    <a:ext uri="{9D8B030D-6E8A-4147-A177-3AD203B41FA5}">
                      <a16:colId xmlns:a16="http://schemas.microsoft.com/office/drawing/2014/main" val="226970425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1521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5CFF07B-D234-A653-EB07-88D1F88F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55180"/>
              </p:ext>
            </p:extLst>
          </p:nvPr>
        </p:nvGraphicFramePr>
        <p:xfrm>
          <a:off x="171253" y="2336304"/>
          <a:ext cx="4402812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60642136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27970360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674078886"/>
                    </a:ext>
                  </a:extLst>
                </a:gridCol>
                <a:gridCol w="1687725">
                  <a:extLst>
                    <a:ext uri="{9D8B030D-6E8A-4147-A177-3AD203B41FA5}">
                      <a16:colId xmlns:a16="http://schemas.microsoft.com/office/drawing/2014/main" val="180514680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241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EDDD69B-B86E-2861-1B3F-8D7EAFD14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43797"/>
              </p:ext>
            </p:extLst>
          </p:nvPr>
        </p:nvGraphicFramePr>
        <p:xfrm>
          <a:off x="171253" y="2700536"/>
          <a:ext cx="4404876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281022925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63889658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715562988"/>
                    </a:ext>
                  </a:extLst>
                </a:gridCol>
                <a:gridCol w="1689789">
                  <a:extLst>
                    <a:ext uri="{9D8B030D-6E8A-4147-A177-3AD203B41FA5}">
                      <a16:colId xmlns:a16="http://schemas.microsoft.com/office/drawing/2014/main" val="279969447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21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C0CAFF-ED25-03FB-9C26-F3321C84D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45357"/>
              </p:ext>
            </p:extLst>
          </p:nvPr>
        </p:nvGraphicFramePr>
        <p:xfrm>
          <a:off x="171253" y="3064768"/>
          <a:ext cx="440074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25845629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489460010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3798394727"/>
                    </a:ext>
                  </a:extLst>
                </a:gridCol>
                <a:gridCol w="1685660">
                  <a:extLst>
                    <a:ext uri="{9D8B030D-6E8A-4147-A177-3AD203B41FA5}">
                      <a16:colId xmlns:a16="http://schemas.microsoft.com/office/drawing/2014/main" val="37284798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776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284D76-CA68-5F3D-2348-85F4095A9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29498"/>
              </p:ext>
            </p:extLst>
          </p:nvPr>
        </p:nvGraphicFramePr>
        <p:xfrm>
          <a:off x="171253" y="3429000"/>
          <a:ext cx="440074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27966444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56450425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100363911"/>
                    </a:ext>
                  </a:extLst>
                </a:gridCol>
                <a:gridCol w="1685660">
                  <a:extLst>
                    <a:ext uri="{9D8B030D-6E8A-4147-A177-3AD203B41FA5}">
                      <a16:colId xmlns:a16="http://schemas.microsoft.com/office/drawing/2014/main" val="2489062263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3493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4190DB4-1732-CC18-F8E6-C031598ED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24934"/>
              </p:ext>
            </p:extLst>
          </p:nvPr>
        </p:nvGraphicFramePr>
        <p:xfrm>
          <a:off x="5967438" y="2349642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20335697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9780105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01843397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1419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5176CC-0D75-A0F5-A6FB-F443E51A9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66448"/>
              </p:ext>
            </p:extLst>
          </p:nvPr>
        </p:nvGraphicFramePr>
        <p:xfrm>
          <a:off x="5967438" y="2703711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77554295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654685643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7518826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2075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1580332-17A7-B526-5261-C79DFC903FEE}"/>
              </a:ext>
            </a:extLst>
          </p:cNvPr>
          <p:cNvSpPr txBox="1"/>
          <p:nvPr/>
        </p:nvSpPr>
        <p:spPr>
          <a:xfrm>
            <a:off x="6565719" y="1626090"/>
            <a:ext cx="151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Outlier Table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2D35E96-4CC4-69DD-1E53-EE92BF6B5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888"/>
              </p:ext>
            </p:extLst>
          </p:nvPr>
        </p:nvGraphicFramePr>
        <p:xfrm>
          <a:off x="5963424" y="1969317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FD914B3-8C0E-4C87-7102-7253A09A7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49729"/>
              </p:ext>
            </p:extLst>
          </p:nvPr>
        </p:nvGraphicFramePr>
        <p:xfrm>
          <a:off x="167010" y="4636585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43168005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9377819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74569831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0552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3D0D86E-1FAB-F492-212F-C927578E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89740"/>
              </p:ext>
            </p:extLst>
          </p:nvPr>
        </p:nvGraphicFramePr>
        <p:xfrm>
          <a:off x="4697037" y="4099565"/>
          <a:ext cx="4279954" cy="1321667"/>
        </p:xfrm>
        <a:graphic>
          <a:graphicData uri="http://schemas.openxmlformats.org/drawingml/2006/table">
            <a:tbl>
              <a:tblPr firstRow="1" bandRow="1"/>
              <a:tblGrid>
                <a:gridCol w="2090712">
                  <a:extLst>
                    <a:ext uri="{9D8B030D-6E8A-4147-A177-3AD203B41FA5}">
                      <a16:colId xmlns:a16="http://schemas.microsoft.com/office/drawing/2014/main" val="3392779189"/>
                    </a:ext>
                  </a:extLst>
                </a:gridCol>
                <a:gridCol w="632267">
                  <a:extLst>
                    <a:ext uri="{9D8B030D-6E8A-4147-A177-3AD203B41FA5}">
                      <a16:colId xmlns:a16="http://schemas.microsoft.com/office/drawing/2014/main" val="2818737816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1104624895"/>
                    </a:ext>
                  </a:extLst>
                </a:gridCol>
                <a:gridCol w="842146">
                  <a:extLst>
                    <a:ext uri="{9D8B030D-6E8A-4147-A177-3AD203B41FA5}">
                      <a16:colId xmlns:a16="http://schemas.microsoft.com/office/drawing/2014/main" val="278479604"/>
                    </a:ext>
                  </a:extLst>
                </a:gridCol>
              </a:tblGrid>
              <a:tr h="38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Pipeline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Num. Models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Num. Outliers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Recovered Accuracy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553"/>
                  </a:ext>
                </a:extLst>
              </a:tr>
              <a:tr h="285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No Clustering / Outlier Detection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18.7425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56588"/>
                  </a:ext>
                </a:extLst>
              </a:tr>
              <a:tr h="234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Clustering + Accuracy Tuning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18036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100.00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03319"/>
                  </a:ext>
                </a:extLst>
              </a:tr>
              <a:tr h="234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Outlier Detection Before &amp; After Clustering + Accuracy Tuning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28064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100.00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6797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59040-9C74-0FFB-D5C3-62AFCF15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09 0.04143 L 0.63472 -0.2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1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115 L 0.00104 -0.065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4.07407E-6 L 0.00173 -0.06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D12EBC-B630-9D10-6C04-34FF4BDA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" dirty="0">
                <a:latin typeface="Arial"/>
              </a:rPr>
              <a:t>Final Output</a:t>
            </a:r>
            <a:endParaRPr lang="en-US" dirty="0"/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0AE6254C-8A35-E567-4D92-E559ADDFD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29730"/>
              </p:ext>
            </p:extLst>
          </p:nvPr>
        </p:nvGraphicFramePr>
        <p:xfrm>
          <a:off x="253469" y="1548105"/>
          <a:ext cx="176191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12D50876-D95E-B508-B921-393E9E1CE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60753"/>
              </p:ext>
            </p:extLst>
          </p:nvPr>
        </p:nvGraphicFramePr>
        <p:xfrm>
          <a:off x="253469" y="1972072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7298971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14908686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21142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F9D74FF4-5AB5-1D30-F4FE-C3498A0BF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75181"/>
              </p:ext>
            </p:extLst>
          </p:nvPr>
        </p:nvGraphicFramePr>
        <p:xfrm>
          <a:off x="5692561" y="2950250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20335697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9780105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01843397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14195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AA899383-A87D-6846-76B5-8AB55C8B8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54548"/>
              </p:ext>
            </p:extLst>
          </p:nvPr>
        </p:nvGraphicFramePr>
        <p:xfrm>
          <a:off x="253469" y="2330393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6591326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94873395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7373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D1721470-34B2-34C8-16E4-17BA0EB17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72195"/>
              </p:ext>
            </p:extLst>
          </p:nvPr>
        </p:nvGraphicFramePr>
        <p:xfrm>
          <a:off x="253469" y="2700534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43168005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93778194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05521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8849B0C2-B328-C7AB-B902-8CF2E7A5A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302236"/>
              </p:ext>
            </p:extLst>
          </p:nvPr>
        </p:nvGraphicFramePr>
        <p:xfrm>
          <a:off x="253469" y="3070675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41708042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12404954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15213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338896E1-C121-D049-68A4-014089B47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1719"/>
              </p:ext>
            </p:extLst>
          </p:nvPr>
        </p:nvGraphicFramePr>
        <p:xfrm>
          <a:off x="253469" y="3440816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60642136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27970360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24151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8A06039B-475E-095E-489F-E5E06DF54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48818"/>
              </p:ext>
            </p:extLst>
          </p:nvPr>
        </p:nvGraphicFramePr>
        <p:xfrm>
          <a:off x="253469" y="3810957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281022925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638896588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215"/>
                  </a:ext>
                </a:extLst>
              </a:tr>
            </a:tbl>
          </a:graphicData>
        </a:graphic>
      </p:graphicFrame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F2C21285-1C0D-53A7-A9F0-DCB95858B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9797"/>
              </p:ext>
            </p:extLst>
          </p:nvPr>
        </p:nvGraphicFramePr>
        <p:xfrm>
          <a:off x="253469" y="4551239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43991170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752133944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93380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43AC450D-1378-9E55-B89F-39E38F516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12062"/>
              </p:ext>
            </p:extLst>
          </p:nvPr>
        </p:nvGraphicFramePr>
        <p:xfrm>
          <a:off x="253469" y="4921380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63751417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76651983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38073"/>
                  </a:ext>
                </a:extLst>
              </a:tr>
            </a:tbl>
          </a:graphicData>
        </a:graphic>
      </p:graphicFrame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7C89425D-8D24-0CBD-00E5-B80C43503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88077"/>
              </p:ext>
            </p:extLst>
          </p:nvPr>
        </p:nvGraphicFramePr>
        <p:xfrm>
          <a:off x="5692561" y="3304319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77554295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654685643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47518826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20756"/>
                  </a:ext>
                </a:extLst>
              </a:tr>
            </a:tbl>
          </a:graphicData>
        </a:graphic>
      </p:graphicFrame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96899759-CBB5-92C6-9A05-3B236A5AC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87850"/>
              </p:ext>
            </p:extLst>
          </p:nvPr>
        </p:nvGraphicFramePr>
        <p:xfrm>
          <a:off x="5688547" y="3699104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0630531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29052996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80865183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59963"/>
                  </a:ext>
                </a:extLst>
              </a:tr>
            </a:tbl>
          </a:graphicData>
        </a:graphic>
      </p:graphicFrame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EAE847BB-427F-7A39-E979-981B5EF3F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48467"/>
              </p:ext>
            </p:extLst>
          </p:nvPr>
        </p:nvGraphicFramePr>
        <p:xfrm>
          <a:off x="253469" y="4901492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72989718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14908686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21142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4E8B9BF4-9254-A838-A18B-837D15496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87095"/>
              </p:ext>
            </p:extLst>
          </p:nvPr>
        </p:nvGraphicFramePr>
        <p:xfrm>
          <a:off x="5688547" y="3672289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43168005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93778194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174569831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05521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F6A862FB-2DF4-C60C-74DD-9727D1098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35726"/>
              </p:ext>
            </p:extLst>
          </p:nvPr>
        </p:nvGraphicFramePr>
        <p:xfrm>
          <a:off x="256198" y="5271642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43991170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752133944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93380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D2A5F2C7-5D54-EDF1-31C6-64EA0CA39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29280"/>
              </p:ext>
            </p:extLst>
          </p:nvPr>
        </p:nvGraphicFramePr>
        <p:xfrm>
          <a:off x="5688546" y="4033909"/>
          <a:ext cx="271508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06305311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290529968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808651836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59963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1032C89E-F4BC-3865-DA01-3CDA1201B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9399"/>
              </p:ext>
            </p:extLst>
          </p:nvPr>
        </p:nvGraphicFramePr>
        <p:xfrm>
          <a:off x="253469" y="4477525"/>
          <a:ext cx="176191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328C0DF-354C-9D06-61A8-EA94032A8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93397"/>
              </p:ext>
            </p:extLst>
          </p:nvPr>
        </p:nvGraphicFramePr>
        <p:xfrm>
          <a:off x="251520" y="1548105"/>
          <a:ext cx="176191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B931FB54-6562-D2A5-0F0F-F08B2F4AA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95874"/>
              </p:ext>
            </p:extLst>
          </p:nvPr>
        </p:nvGraphicFramePr>
        <p:xfrm>
          <a:off x="251520" y="1956913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6591326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94873395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7373"/>
                  </a:ext>
                </a:extLst>
              </a:tr>
            </a:tbl>
          </a:graphicData>
        </a:graphic>
      </p:graphicFrame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3E047DE5-31CC-C770-5F41-7FDD0BEEB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72807"/>
              </p:ext>
            </p:extLst>
          </p:nvPr>
        </p:nvGraphicFramePr>
        <p:xfrm>
          <a:off x="251520" y="2330395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41708042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12404954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15213"/>
                  </a:ext>
                </a:extLst>
              </a:tr>
            </a:tbl>
          </a:graphicData>
        </a:graphic>
      </p:graphicFrame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8B93C901-2DDD-3EEB-A47E-CBD6A1D2A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93683"/>
              </p:ext>
            </p:extLst>
          </p:nvPr>
        </p:nvGraphicFramePr>
        <p:xfrm>
          <a:off x="251520" y="2694627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660642136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027970360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24151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DEA3C7A1-4A5C-2030-1044-4AA1A1AB0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64402"/>
              </p:ext>
            </p:extLst>
          </p:nvPr>
        </p:nvGraphicFramePr>
        <p:xfrm>
          <a:off x="251520" y="3058859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281022925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3638896588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215"/>
                  </a:ext>
                </a:extLst>
              </a:tr>
            </a:tbl>
          </a:graphicData>
        </a:graphic>
      </p:graphicFrame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D2EE338A-ACA3-910E-1EB8-70B65FF38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55058"/>
              </p:ext>
            </p:extLst>
          </p:nvPr>
        </p:nvGraphicFramePr>
        <p:xfrm>
          <a:off x="251520" y="3423091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258456297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1489460010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77605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EE44689-1171-55F1-5585-90B3F61F3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68341"/>
              </p:ext>
            </p:extLst>
          </p:nvPr>
        </p:nvGraphicFramePr>
        <p:xfrm>
          <a:off x="251520" y="3787323"/>
          <a:ext cx="176191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2796644412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956450425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34937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C763D982-6C65-87DA-F6ED-2F3233C963E5}"/>
              </a:ext>
            </a:extLst>
          </p:cNvPr>
          <p:cNvSpPr txBox="1"/>
          <p:nvPr/>
        </p:nvSpPr>
        <p:spPr>
          <a:xfrm>
            <a:off x="6290842" y="2209970"/>
            <a:ext cx="174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Outlier Table</a:t>
            </a:r>
          </a:p>
        </p:txBody>
      </p: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80FD4EDB-AC86-C400-B0C6-A7CFA7FB8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52848"/>
              </p:ext>
            </p:extLst>
          </p:nvPr>
        </p:nvGraphicFramePr>
        <p:xfrm>
          <a:off x="5688547" y="2553197"/>
          <a:ext cx="2715087" cy="423967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1312629604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2234024446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2499391578"/>
                    </a:ext>
                  </a:extLst>
                </a:gridCol>
              </a:tblGrid>
              <a:tr h="423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7845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9F197B1C-6FDD-801D-94D3-0963FC755252}"/>
              </a:ext>
            </a:extLst>
          </p:cNvPr>
          <p:cNvSpPr txBox="1"/>
          <p:nvPr/>
        </p:nvSpPr>
        <p:spPr>
          <a:xfrm>
            <a:off x="197816" y="1177964"/>
            <a:ext cx="207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Recovery Tables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00CC4F12-33FE-1C4A-5762-8CE77668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34" y="2522987"/>
            <a:ext cx="1095375" cy="109537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E66750A-2339-EDB5-DDF1-D6F6B8AB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33" y="4736309"/>
            <a:ext cx="1095375" cy="1095375"/>
          </a:xfrm>
          <a:prstGeom prst="rect">
            <a:avLst/>
          </a:prstGeom>
        </p:spPr>
      </p:pic>
      <p:sp>
        <p:nvSpPr>
          <p:cNvPr id="109" name="Plus Sign 108">
            <a:extLst>
              <a:ext uri="{FF2B5EF4-FFF2-40B4-BE49-F238E27FC236}">
                <a16:creationId xmlns:a16="http://schemas.microsoft.com/office/drawing/2014/main" id="{FCC59B8F-DE3F-46C5-A18D-446CEB6C32FB}"/>
              </a:ext>
            </a:extLst>
          </p:cNvPr>
          <p:cNvSpPr/>
          <p:nvPr/>
        </p:nvSpPr>
        <p:spPr>
          <a:xfrm>
            <a:off x="2170311" y="2829395"/>
            <a:ext cx="558800" cy="537119"/>
          </a:xfrm>
          <a:prstGeom prst="mathPl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0" name="Plus Sign 109">
            <a:extLst>
              <a:ext uri="{FF2B5EF4-FFF2-40B4-BE49-F238E27FC236}">
                <a16:creationId xmlns:a16="http://schemas.microsoft.com/office/drawing/2014/main" id="{BC6BD2F5-1786-398E-2DB1-B48D2371DED5}"/>
              </a:ext>
            </a:extLst>
          </p:cNvPr>
          <p:cNvSpPr/>
          <p:nvPr/>
        </p:nvSpPr>
        <p:spPr>
          <a:xfrm>
            <a:off x="2170311" y="5022961"/>
            <a:ext cx="558800" cy="537119"/>
          </a:xfrm>
          <a:prstGeom prst="mathPl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1" name="Plus Sign 110">
            <a:extLst>
              <a:ext uri="{FF2B5EF4-FFF2-40B4-BE49-F238E27FC236}">
                <a16:creationId xmlns:a16="http://schemas.microsoft.com/office/drawing/2014/main" id="{D2E12A3F-951B-0A1A-0231-AE818663D2C1}"/>
              </a:ext>
            </a:extLst>
          </p:cNvPr>
          <p:cNvSpPr/>
          <p:nvPr/>
        </p:nvSpPr>
        <p:spPr>
          <a:xfrm>
            <a:off x="4554389" y="3727467"/>
            <a:ext cx="558800" cy="537119"/>
          </a:xfrm>
          <a:prstGeom prst="mathPl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52423C4-5EC8-E79F-98C5-94E93AE9B4B9}"/>
              </a:ext>
            </a:extLst>
          </p:cNvPr>
          <p:cNvSpPr txBox="1"/>
          <p:nvPr/>
        </p:nvSpPr>
        <p:spPr>
          <a:xfrm>
            <a:off x="2449711" y="1834385"/>
            <a:ext cx="218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Machine Learning Models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FBDD17B-DC14-A8E3-AA3F-BB2F33E0EAD7}"/>
              </a:ext>
            </a:extLst>
          </p:cNvPr>
          <p:cNvSpPr txBox="1"/>
          <p:nvPr/>
        </p:nvSpPr>
        <p:spPr>
          <a:xfrm>
            <a:off x="5522064" y="5082864"/>
            <a:ext cx="3087423" cy="59759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Recovered Accuracy: 100%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Percent Outliers: 30.77%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7EAA36A-79BB-FE93-6FC2-535EBD618EBA}"/>
              </a:ext>
            </a:extLst>
          </p:cNvPr>
          <p:cNvSpPr txBox="1"/>
          <p:nvPr/>
        </p:nvSpPr>
        <p:spPr>
          <a:xfrm>
            <a:off x="6193553" y="4681396"/>
            <a:ext cx="229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Output Statistics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3C0917-3F39-D66A-0252-263A84AD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F8FC3D-CB23-CB42-F102-31A535F6E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31023"/>
              </p:ext>
            </p:extLst>
          </p:nvPr>
        </p:nvGraphicFramePr>
        <p:xfrm>
          <a:off x="251520" y="5589240"/>
          <a:ext cx="1761917" cy="370141"/>
        </p:xfrm>
        <a:graphic>
          <a:graphicData uri="http://schemas.openxmlformats.org/drawingml/2006/table">
            <a:tbl>
              <a:tblPr firstRow="1" bandRow="1"/>
              <a:tblGrid>
                <a:gridCol w="907294">
                  <a:extLst>
                    <a:ext uri="{9D8B030D-6E8A-4147-A177-3AD203B41FA5}">
                      <a16:colId xmlns:a16="http://schemas.microsoft.com/office/drawing/2014/main" val="3799499546"/>
                    </a:ext>
                  </a:extLst>
                </a:gridCol>
                <a:gridCol w="854623">
                  <a:extLst>
                    <a:ext uri="{9D8B030D-6E8A-4147-A177-3AD203B41FA5}">
                      <a16:colId xmlns:a16="http://schemas.microsoft.com/office/drawing/2014/main" val="46250009"/>
                    </a:ext>
                  </a:extLst>
                </a:gridCol>
              </a:tblGrid>
              <a:tr h="37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14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92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10834-3F40-A727-AC7C-C8D4BD525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046" y="1484784"/>
            <a:ext cx="7499908" cy="410445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26776FC-02DE-CAAF-B388-DC6E248CEA89}"/>
              </a:ext>
            </a:extLst>
          </p:cNvPr>
          <p:cNvSpPr/>
          <p:nvPr/>
        </p:nvSpPr>
        <p:spPr>
          <a:xfrm>
            <a:off x="4425367" y="3482175"/>
            <a:ext cx="80921" cy="859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6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E2623-B0E1-1316-CE3B-772A67C0FF75}"/>
              </a:ext>
            </a:extLst>
          </p:cNvPr>
          <p:cNvSpPr txBox="1"/>
          <p:nvPr/>
        </p:nvSpPr>
        <p:spPr>
          <a:xfrm>
            <a:off x="3851920" y="3104376"/>
            <a:ext cx="818053" cy="42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9" dirty="0">
                <a:solidFill>
                  <a:srgbClr val="C00000"/>
                </a:solidFill>
              </a:rPr>
              <a:t>Inflection Point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60265-0F94-F940-B45A-933153E9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" dirty="0">
                <a:latin typeface="Arial"/>
              </a:rPr>
              <a:t>Applicability of </a:t>
            </a:r>
            <a:r>
              <a:rPr lang="en-US" sz="4000" spc="-1" dirty="0" err="1">
                <a:latin typeface="Arial"/>
              </a:rPr>
              <a:t>Postdiction</a:t>
            </a:r>
            <a:r>
              <a:rPr lang="en-US" sz="4000" spc="-1" dirty="0">
                <a:latin typeface="Arial"/>
              </a:rPr>
              <a:t> &amp; Scaling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8E08B-59FC-34D7-6267-95FF9FC4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86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86053-8AD9-2326-85BB-477095CA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937F42-9509-319A-A3D3-397C657E43A6}"/>
              </a:ext>
            </a:extLst>
          </p:cNvPr>
          <p:cNvSpPr/>
          <p:nvPr/>
        </p:nvSpPr>
        <p:spPr>
          <a:xfrm>
            <a:off x="2656362" y="1956186"/>
            <a:ext cx="1005934" cy="468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latin typeface="+mj-lt"/>
                <a:cs typeface="Times New Roman" panose="02020603050405020304" pitchFamily="18" charset="0"/>
              </a:rPr>
              <a:t>Clustering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14E73-4FF5-AC52-3C9E-839C948E61C0}"/>
              </a:ext>
            </a:extLst>
          </p:cNvPr>
          <p:cNvSpPr/>
          <p:nvPr/>
        </p:nvSpPr>
        <p:spPr>
          <a:xfrm>
            <a:off x="2656362" y="2500213"/>
            <a:ext cx="1020059" cy="468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cs typeface="Times New Roman" panose="02020603050405020304" pitchFamily="18" charset="0"/>
              </a:rPr>
              <a:t>Outlier Detection</a:t>
            </a: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D7723EF7-F54C-A2A9-43FE-E7BA7BD8ADB1}"/>
              </a:ext>
            </a:extLst>
          </p:cNvPr>
          <p:cNvSpPr/>
          <p:nvPr/>
        </p:nvSpPr>
        <p:spPr>
          <a:xfrm>
            <a:off x="3776466" y="2112465"/>
            <a:ext cx="236983" cy="721721"/>
          </a:xfrm>
          <a:prstGeom prst="curved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F3640A76-8802-6AEF-2112-242FBE26F1AC}"/>
              </a:ext>
            </a:extLst>
          </p:cNvPr>
          <p:cNvSpPr/>
          <p:nvPr/>
        </p:nvSpPr>
        <p:spPr>
          <a:xfrm rot="10800000">
            <a:off x="2329863" y="2112464"/>
            <a:ext cx="236983" cy="721721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9C6674-4C90-6C92-B6E0-196E980AA9F3}"/>
              </a:ext>
            </a:extLst>
          </p:cNvPr>
          <p:cNvSpPr/>
          <p:nvPr/>
        </p:nvSpPr>
        <p:spPr>
          <a:xfrm>
            <a:off x="2279098" y="1805464"/>
            <a:ext cx="1812511" cy="1357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84EEA-0FA1-3870-173F-5B356105B514}"/>
              </a:ext>
            </a:extLst>
          </p:cNvPr>
          <p:cNvSpPr/>
          <p:nvPr/>
        </p:nvSpPr>
        <p:spPr>
          <a:xfrm>
            <a:off x="363483" y="1905848"/>
            <a:ext cx="1329419" cy="1028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Data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Error Tolerance / Accuracy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0172C0-8404-0E14-759E-25E05785A7BA}"/>
              </a:ext>
            </a:extLst>
          </p:cNvPr>
          <p:cNvSpPr/>
          <p:nvPr/>
        </p:nvSpPr>
        <p:spPr>
          <a:xfrm>
            <a:off x="4531158" y="2187866"/>
            <a:ext cx="782765" cy="468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latin typeface="+mj-lt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EFF49-CCCC-8636-5E95-9EA0305A5255}"/>
              </a:ext>
            </a:extLst>
          </p:cNvPr>
          <p:cNvSpPr/>
          <p:nvPr/>
        </p:nvSpPr>
        <p:spPr>
          <a:xfrm>
            <a:off x="5743357" y="2185897"/>
            <a:ext cx="941692" cy="468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latin typeface="+mj-lt"/>
                <a:cs typeface="Times New Roman" panose="02020603050405020304" pitchFamily="18" charset="0"/>
              </a:rPr>
              <a:t>Accuracy Tuning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F9095BA-1EDD-7C8D-CD33-199985E09F3A}"/>
              </a:ext>
            </a:extLst>
          </p:cNvPr>
          <p:cNvSpPr/>
          <p:nvPr/>
        </p:nvSpPr>
        <p:spPr>
          <a:xfrm>
            <a:off x="4170948" y="2342176"/>
            <a:ext cx="284157" cy="1600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543CE9E-157F-CCA5-4D3C-FA4236FE7207}"/>
              </a:ext>
            </a:extLst>
          </p:cNvPr>
          <p:cNvSpPr/>
          <p:nvPr/>
        </p:nvSpPr>
        <p:spPr>
          <a:xfrm>
            <a:off x="5388688" y="2340206"/>
            <a:ext cx="284157" cy="1600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2BC6-A012-9683-DDAE-344CFD127B38}"/>
              </a:ext>
            </a:extLst>
          </p:cNvPr>
          <p:cNvSpPr/>
          <p:nvPr/>
        </p:nvSpPr>
        <p:spPr>
          <a:xfrm>
            <a:off x="2120272" y="1626813"/>
            <a:ext cx="4596172" cy="166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576A083-2DF9-CA23-C8C6-A6F6A5191CEF}"/>
              </a:ext>
            </a:extLst>
          </p:cNvPr>
          <p:cNvSpPr/>
          <p:nvPr/>
        </p:nvSpPr>
        <p:spPr>
          <a:xfrm>
            <a:off x="1766003" y="2344805"/>
            <a:ext cx="284157" cy="1600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A73DB6-5BAB-EF0B-6188-66F87915E94D}"/>
              </a:ext>
            </a:extLst>
          </p:cNvPr>
          <p:cNvSpPr/>
          <p:nvPr/>
        </p:nvSpPr>
        <p:spPr>
          <a:xfrm>
            <a:off x="6785094" y="2344805"/>
            <a:ext cx="284157" cy="16000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3FCF7E-5353-76AD-155F-BF07EA93A57D}"/>
              </a:ext>
            </a:extLst>
          </p:cNvPr>
          <p:cNvSpPr/>
          <p:nvPr/>
        </p:nvSpPr>
        <p:spPr>
          <a:xfrm>
            <a:off x="7169296" y="1635297"/>
            <a:ext cx="1598818" cy="1534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Outlier Table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Recovery Table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ML Models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Storage Size</a:t>
            </a:r>
          </a:p>
          <a:p>
            <a:pPr marL="155522" indent="-155522">
              <a:buFont typeface="Arial" panose="020B0604020202020204" pitchFamily="34" charset="0"/>
              <a:buChar char="•"/>
            </a:pPr>
            <a:r>
              <a:rPr lang="en-US" sz="1400" b="0" dirty="0">
                <a:cs typeface="Times New Roman" panose="02020603050405020304" pitchFamily="18" charset="0"/>
              </a:rPr>
              <a:t>Recovered Accuracy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9B4C4-7E7B-2C27-6654-A6958A4C58E9}"/>
              </a:ext>
            </a:extLst>
          </p:cNvPr>
          <p:cNvSpPr txBox="1"/>
          <p:nvPr/>
        </p:nvSpPr>
        <p:spPr>
          <a:xfrm>
            <a:off x="376156" y="1154695"/>
            <a:ext cx="134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27900-128E-433E-D5B5-FE66194F7276}"/>
              </a:ext>
            </a:extLst>
          </p:cNvPr>
          <p:cNvSpPr txBox="1"/>
          <p:nvPr/>
        </p:nvSpPr>
        <p:spPr>
          <a:xfrm>
            <a:off x="3304154" y="1148312"/>
            <a:ext cx="323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Data Decay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77615D-5935-2FC3-3613-DB0A431C76E9}"/>
              </a:ext>
            </a:extLst>
          </p:cNvPr>
          <p:cNvSpPr txBox="1"/>
          <p:nvPr/>
        </p:nvSpPr>
        <p:spPr>
          <a:xfrm>
            <a:off x="7169295" y="1124744"/>
            <a:ext cx="159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5D5B5383-DAA8-C1EE-4F12-B1DFB5CD5D4B}"/>
              </a:ext>
            </a:extLst>
          </p:cNvPr>
          <p:cNvSpPr/>
          <p:nvPr/>
        </p:nvSpPr>
        <p:spPr>
          <a:xfrm rot="10800000">
            <a:off x="2451265" y="3254068"/>
            <a:ext cx="5094618" cy="382696"/>
          </a:xfrm>
          <a:prstGeom prst="utur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88C3C7-293B-B187-3569-6313E16A8ABA}"/>
              </a:ext>
            </a:extLst>
          </p:cNvPr>
          <p:cNvSpPr txBox="1"/>
          <p:nvPr/>
        </p:nvSpPr>
        <p:spPr>
          <a:xfrm>
            <a:off x="473713" y="4077269"/>
            <a:ext cx="8294400" cy="20928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Machine Learning Models: </a:t>
            </a:r>
          </a:p>
          <a:p>
            <a:pPr marL="617220" lvl="1" indent="-251460">
              <a:buSzPct val="110000"/>
              <a:buFont typeface="System Font Regular"/>
              <a:buChar char="-"/>
            </a:pPr>
            <a:r>
              <a:rPr lang="en-US" sz="2000" b="0" dirty="0"/>
              <a:t>First implementation: </a:t>
            </a:r>
            <a:r>
              <a:rPr lang="en-US" sz="2000" dirty="0"/>
              <a:t>LSTM</a:t>
            </a:r>
          </a:p>
          <a:p>
            <a:pPr marL="617220" lvl="1" indent="-251460">
              <a:buSzPct val="110000"/>
              <a:buFont typeface="System Font Regular"/>
              <a:buChar char="-"/>
            </a:pPr>
            <a:r>
              <a:rPr lang="en-US" sz="2000" b="0" dirty="0"/>
              <a:t>Current implementation: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Linear &amp; Polynomial Regression</a:t>
            </a:r>
          </a:p>
          <a:p>
            <a:pPr marL="617220" lvl="1" indent="-251460">
              <a:buSzPct val="110000"/>
              <a:buFont typeface="System Font Regular"/>
              <a:buChar char="-"/>
            </a:pP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51460" indent="-342900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Observations:</a:t>
            </a:r>
          </a:p>
          <a:p>
            <a:pPr marL="617220" lvl="1" indent="-251460">
              <a:buSzPct val="110000"/>
              <a:buFont typeface="System Font Regular"/>
              <a:buChar char="-"/>
            </a:pPr>
            <a:r>
              <a:rPr lang="en-US" sz="2000" b="0" dirty="0"/>
              <a:t>Raw data reduction was comparable in two implementations</a:t>
            </a:r>
          </a:p>
          <a:p>
            <a:pPr marL="617220" lvl="1" indent="-251460">
              <a:buSzPct val="110000"/>
              <a:buFont typeface="System Font Regular"/>
              <a:buChar char="-"/>
            </a:pPr>
            <a:r>
              <a:rPr lang="en-US" sz="2000" b="0" dirty="0"/>
              <a:t>Overall gains varied with data and number of models.</a:t>
            </a:r>
            <a:endParaRPr lang="en-US" sz="1500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3336828A-BC3D-16A7-7B80-4019B696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" dirty="0">
                <a:latin typeface="Arial"/>
              </a:rPr>
              <a:t>Machine Learning Impact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09B5942-A251-3973-E770-947E7AA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5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D1178E-A2DE-6D37-0533-DF20F2FA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</a:t>
            </a:r>
            <a:r>
              <a:rPr lang="en-US"/>
              <a:t>Learning Selection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6E3CC-4F14-F718-B008-EB3B27E1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5FF60-6FC6-93F5-3A6E-4F45B8603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68" y="1056995"/>
            <a:ext cx="4584700" cy="27559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E53824-EBC4-0B2E-291B-110AE41CB784}"/>
              </a:ext>
            </a:extLst>
          </p:cNvPr>
          <p:cNvSpPr txBox="1"/>
          <p:nvPr/>
        </p:nvSpPr>
        <p:spPr bwMode="auto">
          <a:xfrm>
            <a:off x="4391147" y="3933056"/>
            <a:ext cx="4573341" cy="21852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Dataset: </a:t>
            </a:r>
            <a:r>
              <a:rPr lang="en-US" sz="1600" b="0" dirty="0"/>
              <a:t>Power consumption residential houses</a:t>
            </a:r>
          </a:p>
          <a:p>
            <a:r>
              <a:rPr lang="en-US" sz="1600" dirty="0"/>
              <a:t>Rows: </a:t>
            </a:r>
            <a:r>
              <a:rPr lang="en-US" sz="1600" b="0" dirty="0"/>
              <a:t>1,000,000</a:t>
            </a:r>
          </a:p>
          <a:p>
            <a:r>
              <a:rPr lang="en-US" sz="1600" dirty="0"/>
              <a:t>Features: </a:t>
            </a:r>
            <a:r>
              <a:rPr lang="en-US" sz="1600" b="0" dirty="0"/>
              <a:t>12</a:t>
            </a:r>
          </a:p>
          <a:p>
            <a:r>
              <a:rPr lang="en-US" sz="1600" dirty="0"/>
              <a:t>Predicted column size: </a:t>
            </a:r>
            <a:r>
              <a:rPr lang="en-US" sz="1600" b="0" dirty="0"/>
              <a:t>~6 MB</a:t>
            </a:r>
          </a:p>
          <a:p>
            <a:r>
              <a:rPr lang="en-US" sz="1600" dirty="0"/>
              <a:t>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NRMSE: </a:t>
            </a:r>
            <a:r>
              <a:rPr lang="en-US" sz="1400" b="0" dirty="0"/>
              <a:t>normalized root mean square error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sMAPE</a:t>
            </a:r>
            <a:r>
              <a:rPr lang="en-US" sz="1400" dirty="0"/>
              <a:t>: </a:t>
            </a:r>
            <a:r>
              <a:rPr lang="en-US" sz="1400" b="0" dirty="0"/>
              <a:t>symmetric mean absolute percentage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Model size </a:t>
            </a:r>
            <a:r>
              <a:rPr lang="en-US" sz="1400" b="0" kern="0" dirty="0"/>
              <a:t>&amp; </a:t>
            </a:r>
            <a:r>
              <a:rPr lang="en-US" sz="1400" kern="0" dirty="0"/>
              <a:t>Compression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/>
              <a:t>Training time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43B6417-160D-BF9A-B54C-1D1CC7B8E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58" y="1052736"/>
            <a:ext cx="412968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6032" marR="0" lvl="0" indent="-34747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Linear &amp; Polynomial Regression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51510" lvl="2" indent="-285750" eaLnBrk="0" hangingPunct="0">
              <a:buFont typeface="System Font Regular"/>
              <a:buChar char="⎼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Fast, but high error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~31%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256032" marR="0" lvl="0" indent="-34747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Tree-based Models</a:t>
            </a:r>
          </a:p>
          <a:p>
            <a:pPr marL="651510" lvl="2" indent="-285750" eaLnBrk="0" hangingPunct="0">
              <a:buFont typeface="System Font Regular"/>
              <a:buChar char="⎼"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Low </a:t>
            </a:r>
            <a:r>
              <a:rPr lang="en-US" altLang="en-US" sz="1800" b="0" dirty="0" err="1">
                <a:solidFill>
                  <a:schemeClr val="tx1"/>
                </a:solidFill>
                <a:latin typeface="Arial" panose="020B0604020202020204" pitchFamily="34" charset="0"/>
              </a:rPr>
              <a:t>sMAPE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 (≤5.2%), efficient size.</a:t>
            </a:r>
          </a:p>
          <a:p>
            <a:pPr marL="256032" marR="0" lvl="0" indent="-34747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 Learning Models</a:t>
            </a:r>
          </a:p>
          <a:p>
            <a:pPr marL="651510" lvl="2" indent="-285750" eaLnBrk="0" hangingPunct="0">
              <a:buFont typeface="System Font Regular"/>
              <a:buChar char="⎼"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Good accuracy (KAN best at 3.9% </a:t>
            </a:r>
            <a:r>
              <a:rPr lang="en-US" altLang="en-US" sz="1800" b="0" dirty="0" err="1">
                <a:solidFill>
                  <a:schemeClr val="tx1"/>
                </a:solidFill>
                <a:latin typeface="Arial" panose="020B0604020202020204" pitchFamily="34" charset="0"/>
              </a:rPr>
              <a:t>sMAPE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), but larger size and longer training time.</a:t>
            </a:r>
          </a:p>
          <a:p>
            <a:pPr marL="256032" marR="0" lvl="0" indent="-34747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Transformer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651510" lvl="2" indent="-285750" eaLnBrk="0" hangingPunct="0">
              <a:buFont typeface="System Font Regular"/>
              <a:buChar char="⎼"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Strong performance (5.23% </a:t>
            </a:r>
            <a:r>
              <a:rPr lang="en-US" altLang="en-US" sz="1800" b="0" dirty="0" err="1">
                <a:solidFill>
                  <a:schemeClr val="tx1"/>
                </a:solidFill>
                <a:latin typeface="Arial" panose="020B0604020202020204" pitchFamily="34" charset="0"/>
              </a:rPr>
              <a:t>sMAPE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) but heavy (4263 KB, 2412s training).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EC560-C7A5-A513-B0DE-7EFB88E0C9DB}"/>
              </a:ext>
            </a:extLst>
          </p:cNvPr>
          <p:cNvSpPr txBox="1"/>
          <p:nvPr/>
        </p:nvSpPr>
        <p:spPr bwMode="auto">
          <a:xfrm>
            <a:off x="683568" y="5341309"/>
            <a:ext cx="3501280" cy="430887"/>
          </a:xfrm>
          <a:prstGeom prst="rect">
            <a:avLst/>
          </a:prstGeom>
          <a:noFill/>
          <a:ln>
            <a:solidFill>
              <a:srgbClr val="00355E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kern="0" dirty="0"/>
              <a:t>No single ML fits all data</a:t>
            </a:r>
          </a:p>
        </p:txBody>
      </p:sp>
    </p:spTree>
    <p:extLst>
      <p:ext uri="{BB962C8B-B14F-4D97-AF65-F5344CB8AC3E}">
        <p14:creationId xmlns:p14="http://schemas.microsoft.com/office/powerpoint/2010/main" val="37052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A15F71-9751-8521-F7F8-C91C05CD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565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0" i="0" dirty="0">
                <a:solidFill>
                  <a:srgbClr val="212121"/>
                </a:solidFill>
                <a:effectLst/>
                <a:latin typeface="Public Sans"/>
              </a:rPr>
              <a:t>The era of </a:t>
            </a:r>
            <a:r>
              <a:rPr lang="en-US" b="1" i="0" dirty="0">
                <a:solidFill>
                  <a:srgbClr val="212121"/>
                </a:solidFill>
                <a:effectLst/>
                <a:latin typeface="Public Sans"/>
              </a:rPr>
              <a:t>Big Data </a:t>
            </a:r>
            <a:r>
              <a:rPr lang="en-US" b="0" i="0" dirty="0">
                <a:solidFill>
                  <a:srgbClr val="212121"/>
                </a:solidFill>
                <a:effectLst/>
                <a:latin typeface="Public Sans"/>
              </a:rPr>
              <a:t>is not anticipated to reach its peak in the foreseeable future. </a:t>
            </a:r>
          </a:p>
          <a:p>
            <a:pPr marL="914400" lvl="1" indent="-514350">
              <a:defRPr/>
            </a:pPr>
            <a:r>
              <a:rPr lang="en-US" altLang="en-US" sz="1900" b="1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Volume: </a:t>
            </a:r>
            <a:r>
              <a:rPr lang="en-US" altLang="en-US" sz="19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size</a:t>
            </a:r>
            <a:r>
              <a:rPr lang="en-US" altLang="en-US" sz="1900" b="1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 </a:t>
            </a:r>
            <a:r>
              <a:rPr lang="en-US" altLang="en-US" sz="19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from a few tens of terabytes to many petabytes.</a:t>
            </a:r>
          </a:p>
          <a:p>
            <a:pPr marL="91440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Variety: </a:t>
            </a:r>
            <a:r>
              <a:rPr kumimoji="0" lang="en-US" altLang="en-US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multiple data models from  </a:t>
            </a:r>
            <a:r>
              <a:rPr kumimoji="0" lang="en-US" alt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structured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(relational, tabular), </a:t>
            </a:r>
            <a:r>
              <a:rPr kumimoji="0" lang="en-US" alt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semi-structured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(JSON) or </a:t>
            </a:r>
            <a:r>
              <a:rPr kumimoji="0" lang="en-US" alt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unstructured data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(Web &amp; log files).</a:t>
            </a:r>
          </a:p>
          <a:p>
            <a:pPr marL="91440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Velocity: </a:t>
            </a:r>
            <a:r>
              <a:rPr kumimoji="0" lang="en-US" altLang="en-US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generation/update </a:t>
            </a:r>
            <a:r>
              <a:rPr lang="en-US" altLang="en-US" sz="19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r</a:t>
            </a:r>
            <a:r>
              <a:rPr kumimoji="0" lang="en-US" altLang="en-US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ate from 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second to minute granularity.</a:t>
            </a:r>
          </a:p>
          <a:p>
            <a:pPr marL="914400" lvl="1" indent="-514350">
              <a:defRPr/>
            </a:pPr>
            <a:r>
              <a:rPr kumimoji="0" lang="en-US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Veracity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: accuracy and trustworthiness of the data. </a:t>
            </a:r>
            <a:endParaRPr lang="en-US" altLang="en-US" sz="1900" dirty="0">
              <a:solidFill>
                <a:srgbClr val="000000"/>
              </a:solidFill>
              <a:latin typeface="Arial"/>
              <a:ea typeface="ＭＳ Ｐゴシック" panose="020B0600070205080204" pitchFamily="34" charset="-128"/>
            </a:endParaRPr>
          </a:p>
          <a:p>
            <a:pPr marL="914400" lvl="1" indent="-514350">
              <a:defRPr/>
            </a:pPr>
            <a:r>
              <a:rPr kumimoji="0" lang="en-US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Value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: the usefulness of the data.</a:t>
            </a:r>
          </a:p>
          <a:p>
            <a:pPr marL="91440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  <a:p>
            <a:r>
              <a:rPr lang="en-US" dirty="0">
                <a:solidFill>
                  <a:srgbClr val="212121"/>
                </a:solidFill>
                <a:latin typeface="Public Sans"/>
              </a:rPr>
              <a:t>Emerging technologies are pivotal in shaping the evolution of Big Data</a:t>
            </a:r>
          </a:p>
          <a:p>
            <a:pPr marL="914400" lvl="1" indent="-51435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Internet of Things (IoT): </a:t>
            </a:r>
            <a:r>
              <a:rPr lang="en-US" sz="19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The proliferation of IoT devices will exponentially increase the volume of data generated.</a:t>
            </a:r>
          </a:p>
          <a:p>
            <a:pPr marL="914400" lvl="1" indent="-51435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AI &amp; Machine Learning (ML): </a:t>
            </a:r>
            <a:r>
              <a:rPr lang="en-US" sz="19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ML tools and AI agents will increase the volume of data generated, utilized, and exchanged.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9553D-ECB3-BAC5-2F6B-48B2C694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019D0-EF18-D3A0-AC35-CF00074B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00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4C42-15FA-37DE-1942-A956C1BE9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3FED97-B476-D9AC-313C-185085E8A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21734"/>
            <a:ext cx="440282" cy="44028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3309AE-F158-F5A8-AD75-5BA82EBE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Sharing Data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C83A2-07A4-AF83-C9F8-610878A9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D79533-8791-17F3-C716-36A1A00FD59D}"/>
              </a:ext>
            </a:extLst>
          </p:cNvPr>
          <p:cNvGrpSpPr/>
          <p:nvPr/>
        </p:nvGrpSpPr>
        <p:grpSpPr>
          <a:xfrm>
            <a:off x="6245338" y="1516531"/>
            <a:ext cx="312511" cy="418922"/>
            <a:chOff x="899592" y="3557237"/>
            <a:chExt cx="683272" cy="9159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491950-7B53-9BD9-2B0E-5DFCEE19D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789893"/>
              <a:ext cx="683272" cy="6832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C3B0E8-C823-005B-70C5-44D169E5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295" y="3557237"/>
              <a:ext cx="193863" cy="19386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C7248AC-C25B-478B-18B4-AA7FF4983A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13" y="5175814"/>
            <a:ext cx="440282" cy="4402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2F6C81-8483-D9AF-CAB3-D87AC8E21A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73" y="4311718"/>
            <a:ext cx="440282" cy="44028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7FF41DD-6FBF-430F-D915-C1B56E94E42F}"/>
              </a:ext>
            </a:extLst>
          </p:cNvPr>
          <p:cNvGrpSpPr/>
          <p:nvPr/>
        </p:nvGrpSpPr>
        <p:grpSpPr>
          <a:xfrm>
            <a:off x="3052807" y="1525747"/>
            <a:ext cx="312594" cy="409707"/>
            <a:chOff x="2477378" y="3051578"/>
            <a:chExt cx="683453" cy="8957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5DC359-5CC9-1BE2-70AC-5720103E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378" y="3263905"/>
              <a:ext cx="683453" cy="68345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CE0D5E0-A0DF-C5BE-3B3F-E771CD93D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234" y="3051578"/>
              <a:ext cx="193863" cy="19386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4A32CD-F15D-1025-7DE9-255D85B44209}"/>
              </a:ext>
            </a:extLst>
          </p:cNvPr>
          <p:cNvGrpSpPr/>
          <p:nvPr/>
        </p:nvGrpSpPr>
        <p:grpSpPr>
          <a:xfrm>
            <a:off x="2411759" y="1494331"/>
            <a:ext cx="312511" cy="441123"/>
            <a:chOff x="3475082" y="3508702"/>
            <a:chExt cx="683272" cy="9644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667148-6068-DDD6-082D-1174046C5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82" y="3789898"/>
              <a:ext cx="683272" cy="68327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E615FB9-5AF8-6937-65D6-32C75813B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295" y="3508702"/>
              <a:ext cx="193863" cy="19386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662AC1-BCFD-1E88-F2E5-321F12F70852}"/>
              </a:ext>
            </a:extLst>
          </p:cNvPr>
          <p:cNvGrpSpPr/>
          <p:nvPr/>
        </p:nvGrpSpPr>
        <p:grpSpPr>
          <a:xfrm>
            <a:off x="4301289" y="1532976"/>
            <a:ext cx="312511" cy="402477"/>
            <a:chOff x="4158354" y="4583306"/>
            <a:chExt cx="683272" cy="8799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C21567-DD68-595C-2150-AA13C134C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354" y="4780007"/>
              <a:ext cx="683272" cy="6832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79BF85-C900-EF68-AB30-EE6846FD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059" y="4583306"/>
              <a:ext cx="193863" cy="19386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A97E16-F5A1-DB88-A63D-8B020B1D0295}"/>
              </a:ext>
            </a:extLst>
          </p:cNvPr>
          <p:cNvGrpSpPr/>
          <p:nvPr/>
        </p:nvGrpSpPr>
        <p:grpSpPr>
          <a:xfrm>
            <a:off x="4942337" y="1491541"/>
            <a:ext cx="333416" cy="443912"/>
            <a:chOff x="2915816" y="4558611"/>
            <a:chExt cx="728978" cy="970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556C40-CB7A-A3CD-8BE7-6C56A9F4E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800199"/>
              <a:ext cx="728978" cy="7289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385AB1-9016-7E8F-ABA0-24D59ADE0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31" y="4558611"/>
              <a:ext cx="193863" cy="19386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A20EDB-3591-72B8-326B-7C99B9B33DD8}"/>
              </a:ext>
            </a:extLst>
          </p:cNvPr>
          <p:cNvGrpSpPr/>
          <p:nvPr/>
        </p:nvGrpSpPr>
        <p:grpSpPr>
          <a:xfrm>
            <a:off x="5604287" y="1600114"/>
            <a:ext cx="312511" cy="335339"/>
            <a:chOff x="5758201" y="3555817"/>
            <a:chExt cx="683272" cy="73318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4250E8-B376-2939-3B3A-A50ECF8B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01" y="3605728"/>
              <a:ext cx="683272" cy="68327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4DD6D76-D24F-EC51-0462-BEAAB50AB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59" y="3555817"/>
              <a:ext cx="193863" cy="19386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80D020-4CC3-23D6-2EDB-EA40EA3BE8FC}"/>
              </a:ext>
            </a:extLst>
          </p:cNvPr>
          <p:cNvGrpSpPr/>
          <p:nvPr/>
        </p:nvGrpSpPr>
        <p:grpSpPr>
          <a:xfrm>
            <a:off x="3693938" y="1567319"/>
            <a:ext cx="278817" cy="368136"/>
            <a:chOff x="4267192" y="2928915"/>
            <a:chExt cx="609603" cy="804889"/>
          </a:xfrm>
        </p:grpSpPr>
        <p:pic>
          <p:nvPicPr>
            <p:cNvPr id="37" name="Picture 36" descr="A blue and white camera&#10;&#10;AI-generated content may be incorrect.">
              <a:extLst>
                <a:ext uri="{FF2B5EF4-FFF2-40B4-BE49-F238E27FC236}">
                  <a16:creationId xmlns:a16="http://schemas.microsoft.com/office/drawing/2014/main" id="{196E9D38-82CD-1087-A3EA-53AD5335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2" y="3124201"/>
              <a:ext cx="609603" cy="60960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2E3B7DB-ECBD-1154-9186-C7D84C511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073" y="2928915"/>
              <a:ext cx="193863" cy="193863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2873CD8-BE3E-DC3F-3214-484F7F60CD12}"/>
              </a:ext>
            </a:extLst>
          </p:cNvPr>
          <p:cNvSpPr/>
          <p:nvPr/>
        </p:nvSpPr>
        <p:spPr bwMode="auto">
          <a:xfrm>
            <a:off x="1907704" y="1225754"/>
            <a:ext cx="5616624" cy="138501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Application Layer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5D617D-DBCF-72D1-406E-6DDAED6FBE77}"/>
              </a:ext>
            </a:extLst>
          </p:cNvPr>
          <p:cNvSpPr/>
          <p:nvPr/>
        </p:nvSpPr>
        <p:spPr bwMode="auto">
          <a:xfrm>
            <a:off x="1893845" y="2713603"/>
            <a:ext cx="5630483" cy="133761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System Layer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D9FB1C-4F61-440F-788E-30753F86367F}"/>
              </a:ext>
            </a:extLst>
          </p:cNvPr>
          <p:cNvSpPr/>
          <p:nvPr/>
        </p:nvSpPr>
        <p:spPr bwMode="auto">
          <a:xfrm>
            <a:off x="1907704" y="4230103"/>
            <a:ext cx="5616624" cy="188168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Smart Sharing Data Layer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53DDC2-4BD4-420F-2CD1-8813281B5DFE}"/>
              </a:ext>
            </a:extLst>
          </p:cNvPr>
          <p:cNvSpPr/>
          <p:nvPr/>
        </p:nvSpPr>
        <p:spPr bwMode="auto">
          <a:xfrm>
            <a:off x="2094260" y="4938164"/>
            <a:ext cx="5206728" cy="98165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Storage Layer</a:t>
            </a:r>
          </a:p>
        </p:txBody>
      </p:sp>
      <p:pic>
        <p:nvPicPr>
          <p:cNvPr id="53" name="Picture 52" descr="A cartoon of a robot&#10;&#10;AI-generated content may be incorrect.">
            <a:extLst>
              <a:ext uri="{FF2B5EF4-FFF2-40B4-BE49-F238E27FC236}">
                <a16:creationId xmlns:a16="http://schemas.microsoft.com/office/drawing/2014/main" id="{DF144F07-460F-0903-A0DE-027E038A93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60" y="5156283"/>
            <a:ext cx="291458" cy="291458"/>
          </a:xfrm>
          <a:prstGeom prst="rect">
            <a:avLst/>
          </a:prstGeom>
        </p:spPr>
      </p:pic>
      <p:pic>
        <p:nvPicPr>
          <p:cNvPr id="56" name="Picture 55" descr="A cartoon of a robot&#10;&#10;AI-generated content may be incorrect.">
            <a:extLst>
              <a:ext uri="{FF2B5EF4-FFF2-40B4-BE49-F238E27FC236}">
                <a16:creationId xmlns:a16="http://schemas.microsoft.com/office/drawing/2014/main" id="{A1E7C217-147D-E494-960D-E8A9285883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11718"/>
            <a:ext cx="291458" cy="2914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CD387BD-966B-5EA3-E039-1AC27BECCD30}"/>
              </a:ext>
            </a:extLst>
          </p:cNvPr>
          <p:cNvSpPr txBox="1"/>
          <p:nvPr/>
        </p:nvSpPr>
        <p:spPr bwMode="auto">
          <a:xfrm>
            <a:off x="5802132" y="5164537"/>
            <a:ext cx="1218140" cy="400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kern="0" dirty="0"/>
              <a:t>AI Compression Agent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4E6E82-2A92-B90C-DD76-AB90114EE16F}"/>
              </a:ext>
            </a:extLst>
          </p:cNvPr>
          <p:cNvSpPr txBox="1"/>
          <p:nvPr/>
        </p:nvSpPr>
        <p:spPr bwMode="auto">
          <a:xfrm>
            <a:off x="2267744" y="5289633"/>
            <a:ext cx="1296144" cy="246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kern="0" dirty="0" err="1"/>
              <a:t>Postdiction</a:t>
            </a:r>
            <a:r>
              <a:rPr lang="en-US" sz="1000" b="0" kern="0" dirty="0"/>
              <a:t> Agent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FD6346-5CB4-7473-B955-77475E07C128}"/>
              </a:ext>
            </a:extLst>
          </p:cNvPr>
          <p:cNvSpPr txBox="1"/>
          <p:nvPr/>
        </p:nvSpPr>
        <p:spPr bwMode="auto">
          <a:xfrm>
            <a:off x="5060275" y="4392073"/>
            <a:ext cx="1296144" cy="246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kern="0" dirty="0"/>
              <a:t>Data Sharing Agent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2FA7284F-483F-BEA0-104F-28803835F2B8}"/>
              </a:ext>
            </a:extLst>
          </p:cNvPr>
          <p:cNvCxnSpPr>
            <a:cxnSpLocks/>
            <a:stCxn id="56" idx="3"/>
            <a:endCxn id="53" idx="1"/>
          </p:cNvCxnSpPr>
          <p:nvPr/>
        </p:nvCxnSpPr>
        <p:spPr bwMode="auto">
          <a:xfrm>
            <a:off x="4719442" y="4457447"/>
            <a:ext cx="564318" cy="84456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2EDF53F0-C8F6-BDB4-718F-33AE0675C8F5}"/>
              </a:ext>
            </a:extLst>
          </p:cNvPr>
          <p:cNvCxnSpPr>
            <a:cxnSpLocks/>
            <a:stCxn id="15" idx="2"/>
            <a:endCxn id="56" idx="0"/>
          </p:cNvCxnSpPr>
          <p:nvPr/>
        </p:nvCxnSpPr>
        <p:spPr bwMode="auto">
          <a:xfrm rot="16200000" flipH="1">
            <a:off x="3499712" y="3237717"/>
            <a:ext cx="610774" cy="1537227"/>
          </a:xfrm>
          <a:prstGeom prst="bentConnector3">
            <a:avLst>
              <a:gd name="adj1" fmla="val 4064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111" name="Picture 110" descr="A cartoon of a robot&#10;&#10;AI-generated content may be incorrect.">
            <a:extLst>
              <a:ext uri="{FF2B5EF4-FFF2-40B4-BE49-F238E27FC236}">
                <a16:creationId xmlns:a16="http://schemas.microsoft.com/office/drawing/2014/main" id="{DE3002C4-E71B-7D86-AAE5-A7EE8FE568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08" y="5149772"/>
            <a:ext cx="291458" cy="2914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2C679-B332-279C-C842-662AF15EAF6E}"/>
              </a:ext>
            </a:extLst>
          </p:cNvPr>
          <p:cNvSpPr/>
          <p:nvPr/>
        </p:nvSpPr>
        <p:spPr bwMode="auto">
          <a:xfrm>
            <a:off x="2274645" y="2011244"/>
            <a:ext cx="1530838" cy="468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Smart</a:t>
            </a:r>
          </a:p>
          <a:p>
            <a:r>
              <a:rPr lang="en-US" sz="1200" dirty="0"/>
              <a:t>Environments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4E872-F596-F9FE-8EAF-EC0867C30627}"/>
              </a:ext>
            </a:extLst>
          </p:cNvPr>
          <p:cNvSpPr/>
          <p:nvPr/>
        </p:nvSpPr>
        <p:spPr bwMode="auto">
          <a:xfrm>
            <a:off x="3922198" y="2026587"/>
            <a:ext cx="1301055" cy="468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5D793-42E3-8AC0-2052-7793FC3DBA6C}"/>
              </a:ext>
            </a:extLst>
          </p:cNvPr>
          <p:cNvSpPr/>
          <p:nvPr/>
        </p:nvSpPr>
        <p:spPr bwMode="auto">
          <a:xfrm>
            <a:off x="5318411" y="2036096"/>
            <a:ext cx="1550944" cy="43936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Smart Mobility</a:t>
            </a:r>
          </a:p>
          <a:p>
            <a:r>
              <a:rPr lang="en-US" sz="1200" dirty="0"/>
              <a:t>&amp; Health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BB34C-8CC6-56A4-9388-3E2B48DF0356}"/>
              </a:ext>
            </a:extLst>
          </p:cNvPr>
          <p:cNvSpPr/>
          <p:nvPr/>
        </p:nvSpPr>
        <p:spPr bwMode="auto">
          <a:xfrm>
            <a:off x="2388486" y="3016944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Collaboration</a:t>
            </a:r>
          </a:p>
          <a:p>
            <a:r>
              <a:rPr lang="en-US" sz="1200" dirty="0"/>
              <a:t>Coordinator</a:t>
            </a:r>
          </a:p>
          <a:p>
            <a:r>
              <a:rPr lang="en-US" sz="1200" dirty="0"/>
              <a:t>Agent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CCE90-2E2F-E90E-19A6-59C1A6F0F6C9}"/>
              </a:ext>
            </a:extLst>
          </p:cNvPr>
          <p:cNvSpPr/>
          <p:nvPr/>
        </p:nvSpPr>
        <p:spPr bwMode="auto">
          <a:xfrm>
            <a:off x="3927254" y="3001722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Workload</a:t>
            </a:r>
          </a:p>
          <a:p>
            <a:r>
              <a:rPr lang="en-US" sz="1200" dirty="0"/>
              <a:t>Orchestrator 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4527C-677F-7EEC-7C25-DA31FEC590ED}"/>
              </a:ext>
            </a:extLst>
          </p:cNvPr>
          <p:cNvSpPr/>
          <p:nvPr/>
        </p:nvSpPr>
        <p:spPr bwMode="auto">
          <a:xfrm>
            <a:off x="5466023" y="3001722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Resource</a:t>
            </a:r>
          </a:p>
          <a:p>
            <a:r>
              <a:rPr lang="en-US" sz="1200" dirty="0"/>
              <a:t>Optimization</a:t>
            </a:r>
          </a:p>
          <a:p>
            <a:r>
              <a:rPr lang="en-US" sz="1200" dirty="0"/>
              <a:t>Agent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9" name="Picture 68" descr="A cartoon of a robot&#10;&#10;AI-generated content may be incorrect.">
            <a:extLst>
              <a:ext uri="{FF2B5EF4-FFF2-40B4-BE49-F238E27FC236}">
                <a16:creationId xmlns:a16="http://schemas.microsoft.com/office/drawing/2014/main" id="{F6C0F1B8-6C6B-AB81-D54E-B4F93185E4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25" y="2129430"/>
            <a:ext cx="291458" cy="291458"/>
          </a:xfrm>
          <a:prstGeom prst="rect">
            <a:avLst/>
          </a:prstGeom>
        </p:spPr>
      </p:pic>
      <p:pic>
        <p:nvPicPr>
          <p:cNvPr id="70" name="Picture 69" descr="A cartoon of a robot&#10;&#10;AI-generated content may be incorrect.">
            <a:extLst>
              <a:ext uri="{FF2B5EF4-FFF2-40B4-BE49-F238E27FC236}">
                <a16:creationId xmlns:a16="http://schemas.microsoft.com/office/drawing/2014/main" id="{27B7C0A8-B43A-D247-6CAC-8611E96F2E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06" y="2132856"/>
            <a:ext cx="291458" cy="291458"/>
          </a:xfrm>
          <a:prstGeom prst="rect">
            <a:avLst/>
          </a:prstGeom>
        </p:spPr>
      </p:pic>
      <p:pic>
        <p:nvPicPr>
          <p:cNvPr id="71" name="Picture 70" descr="A cartoon of a robot&#10;&#10;AI-generated content may be incorrect.">
            <a:extLst>
              <a:ext uri="{FF2B5EF4-FFF2-40B4-BE49-F238E27FC236}">
                <a16:creationId xmlns:a16="http://schemas.microsoft.com/office/drawing/2014/main" id="{7F1A173F-8380-5C6A-BFB4-D1ED10FFC8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44" y="2129430"/>
            <a:ext cx="291458" cy="291458"/>
          </a:xfrm>
          <a:prstGeom prst="rect">
            <a:avLst/>
          </a:prstGeom>
        </p:spPr>
      </p:pic>
      <p:pic>
        <p:nvPicPr>
          <p:cNvPr id="72" name="Picture 71" descr="A cartoon of a robot&#10;&#10;AI-generated content may be incorrect.">
            <a:extLst>
              <a:ext uri="{FF2B5EF4-FFF2-40B4-BE49-F238E27FC236}">
                <a16:creationId xmlns:a16="http://schemas.microsoft.com/office/drawing/2014/main" id="{FA5B8ED2-256A-B392-748A-0B9B80C59B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66115"/>
            <a:ext cx="291458" cy="291458"/>
          </a:xfrm>
          <a:prstGeom prst="rect">
            <a:avLst/>
          </a:prstGeom>
        </p:spPr>
      </p:pic>
      <p:pic>
        <p:nvPicPr>
          <p:cNvPr id="73" name="Picture 72" descr="A cartoon of a robot&#10;&#10;AI-generated content may be incorrect.">
            <a:extLst>
              <a:ext uri="{FF2B5EF4-FFF2-40B4-BE49-F238E27FC236}">
                <a16:creationId xmlns:a16="http://schemas.microsoft.com/office/drawing/2014/main" id="{26D34817-B0A9-1C54-6B09-9443C1128E2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42" y="3372188"/>
            <a:ext cx="291458" cy="291458"/>
          </a:xfrm>
          <a:prstGeom prst="rect">
            <a:avLst/>
          </a:prstGeom>
        </p:spPr>
      </p:pic>
      <p:pic>
        <p:nvPicPr>
          <p:cNvPr id="74" name="Picture 73" descr="A cartoon of a robot&#10;&#10;AI-generated content may be incorrect.">
            <a:extLst>
              <a:ext uri="{FF2B5EF4-FFF2-40B4-BE49-F238E27FC236}">
                <a16:creationId xmlns:a16="http://schemas.microsoft.com/office/drawing/2014/main" id="{0944A128-9ABE-F2D0-A1C0-B44A947F14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27" y="3372188"/>
            <a:ext cx="291458" cy="291458"/>
          </a:xfrm>
          <a:prstGeom prst="rect">
            <a:avLst/>
          </a:prstGeom>
        </p:spPr>
      </p:pic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DBE5F503-7D3A-245C-3371-11DD11F4D533}"/>
              </a:ext>
            </a:extLst>
          </p:cNvPr>
          <p:cNvCxnSpPr>
            <a:cxnSpLocks/>
            <a:stCxn id="19" idx="2"/>
            <a:endCxn id="56" idx="0"/>
          </p:cNvCxnSpPr>
          <p:nvPr/>
        </p:nvCxnSpPr>
        <p:spPr bwMode="auto">
          <a:xfrm rot="5400000">
            <a:off x="5030870" y="3228565"/>
            <a:ext cx="625996" cy="1540310"/>
          </a:xfrm>
          <a:prstGeom prst="bentConnector3">
            <a:avLst>
              <a:gd name="adj1" fmla="val 4289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E867BA09-6A7B-5DE8-1377-D5D5EE509EE4}"/>
              </a:ext>
            </a:extLst>
          </p:cNvPr>
          <p:cNvCxnSpPr>
            <a:cxnSpLocks/>
            <a:stCxn id="17" idx="2"/>
            <a:endCxn id="56" idx="0"/>
          </p:cNvCxnSpPr>
          <p:nvPr/>
        </p:nvCxnSpPr>
        <p:spPr bwMode="auto">
          <a:xfrm rot="5400000">
            <a:off x="4261486" y="3997950"/>
            <a:ext cx="625996" cy="154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537DC4B7-E769-9F0F-7D46-8617A39FD22F}"/>
              </a:ext>
            </a:extLst>
          </p:cNvPr>
          <p:cNvCxnSpPr>
            <a:cxnSpLocks/>
            <a:stCxn id="56" idx="1"/>
            <a:endCxn id="111" idx="3"/>
          </p:cNvCxnSpPr>
          <p:nvPr/>
        </p:nvCxnSpPr>
        <p:spPr bwMode="auto">
          <a:xfrm rot="10800000" flipV="1">
            <a:off x="3839666" y="4457447"/>
            <a:ext cx="588318" cy="83805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993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502C26-720C-BC8A-FE44-A8A1CF5B5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Signature-based compression preserves </a:t>
            </a:r>
            <a:r>
              <a:rPr lang="en-US" sz="2400" b="1" dirty="0"/>
              <a:t>fidelity</a:t>
            </a:r>
            <a:r>
              <a:rPr lang="en-US" sz="2400" dirty="0"/>
              <a:t> while </a:t>
            </a:r>
            <a:r>
              <a:rPr lang="en-US" sz="2400" dirty="0" err="1"/>
              <a:t>postdiction</a:t>
            </a:r>
            <a:r>
              <a:rPr lang="en-US" sz="2400" dirty="0"/>
              <a:t> manages </a:t>
            </a:r>
            <a:r>
              <a:rPr lang="en-US" sz="2400" b="1" dirty="0"/>
              <a:t>data decay</a:t>
            </a:r>
            <a:r>
              <a:rPr lang="en-US" sz="2400" dirty="0"/>
              <a:t>.</a:t>
            </a:r>
          </a:p>
          <a:p>
            <a:r>
              <a:rPr lang="en-US" sz="2400" dirty="0"/>
              <a:t>Together, they establish a foundation for </a:t>
            </a:r>
            <a:r>
              <a:rPr lang="en-US" sz="2400" b="1" dirty="0"/>
              <a:t>adaptive systems </a:t>
            </a:r>
            <a:r>
              <a:rPr lang="en-US" sz="2400" dirty="0"/>
              <a:t>that can continuously balance </a:t>
            </a:r>
            <a:r>
              <a:rPr lang="en-US" sz="2400" b="1" dirty="0"/>
              <a:t>accuracy</a:t>
            </a:r>
            <a:r>
              <a:rPr lang="en-US" sz="2400" dirty="0"/>
              <a:t> and </a:t>
            </a:r>
            <a:r>
              <a:rPr lang="en-US" sz="2400" b="1" dirty="0"/>
              <a:t>efficiency</a:t>
            </a:r>
            <a:r>
              <a:rPr lang="en-US" sz="2400" dirty="0"/>
              <a:t>.</a:t>
            </a:r>
          </a:p>
          <a:p>
            <a:r>
              <a:rPr lang="en-US" sz="2400" dirty="0"/>
              <a:t>Within </a:t>
            </a:r>
            <a:r>
              <a:rPr lang="en-US" sz="2400" b="1" dirty="0"/>
              <a:t>smart-sharing</a:t>
            </a:r>
            <a:r>
              <a:rPr lang="en-US" sz="2400" dirty="0"/>
              <a:t>, collaborators adapt data exchange using </a:t>
            </a:r>
            <a:r>
              <a:rPr lang="en-US" sz="2400" i="1" dirty="0"/>
              <a:t>raw</a:t>
            </a:r>
            <a:r>
              <a:rPr lang="en-US" sz="2400" dirty="0"/>
              <a:t>, </a:t>
            </a:r>
            <a:r>
              <a:rPr lang="en-US" sz="2400" i="1" dirty="0"/>
              <a:t>compressed</a:t>
            </a:r>
            <a:r>
              <a:rPr lang="en-US" sz="2400" dirty="0"/>
              <a:t>, or </a:t>
            </a:r>
            <a:r>
              <a:rPr lang="en-US" sz="2400" i="1" dirty="0"/>
              <a:t>compact data </a:t>
            </a:r>
            <a:r>
              <a:rPr lang="en-US" sz="2400" dirty="0"/>
              <a:t>according to workload, resource constraints, and collaborative context.</a:t>
            </a:r>
          </a:p>
          <a:p>
            <a:r>
              <a:rPr lang="en-US" sz="2400" dirty="0"/>
              <a:t>Study of how network limits shape data exchange in sensor collaborations.</a:t>
            </a:r>
          </a:p>
          <a:p>
            <a:pPr lvl="1"/>
            <a:r>
              <a:rPr lang="en-US" sz="2000" dirty="0"/>
              <a:t>Each collaborator stores a set of pretrained polynomial regression models.</a:t>
            </a:r>
          </a:p>
          <a:p>
            <a:pPr lvl="1"/>
            <a:r>
              <a:rPr lang="en-US" sz="2000" dirty="0"/>
              <a:t>Sensor readings (32 bits) are replaced with compact models (4-7bits).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D7C414-9439-E7AB-7E94-CE9B1698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Data Volume and Network Awareness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D91E9-A696-68C9-70A5-402675EC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9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81239-2DFF-8105-8E16-9F4E5347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7"/>
            <a:ext cx="8712968" cy="536754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sz="1900" dirty="0"/>
              <a:t>Measure compute (regression) and transmission energy on Raspberry Pi 5</a:t>
            </a:r>
          </a:p>
          <a:p>
            <a:pPr>
              <a:spcBef>
                <a:spcPts val="600"/>
              </a:spcBef>
            </a:pPr>
            <a:r>
              <a:rPr lang="en-US" sz="1900" b="1" dirty="0" err="1"/>
              <a:t>Postdiction</a:t>
            </a:r>
            <a:r>
              <a:rPr lang="en-US" sz="1900" dirty="0"/>
              <a:t> saves if </a:t>
            </a:r>
            <a:r>
              <a:rPr lang="en-US" sz="1900" dirty="0" err="1"/>
              <a:t>T</a:t>
            </a:r>
            <a:r>
              <a:rPr lang="en-US" sz="1900" baseline="-25000" dirty="0" err="1"/>
              <a:t>transmit</a:t>
            </a:r>
            <a:r>
              <a:rPr lang="en-US" sz="1900" baseline="-25000" dirty="0"/>
              <a:t> </a:t>
            </a:r>
            <a:r>
              <a:rPr lang="en-US" sz="1900" dirty="0"/>
              <a:t>&gt; (</a:t>
            </a:r>
            <a:r>
              <a:rPr lang="en-US" sz="1900" dirty="0" err="1"/>
              <a:t>Power</a:t>
            </a:r>
            <a:r>
              <a:rPr lang="en-US" sz="1900" baseline="-25000" dirty="0" err="1"/>
              <a:t>compute</a:t>
            </a:r>
            <a:r>
              <a:rPr lang="en-US" sz="1900" dirty="0"/>
              <a:t>/</a:t>
            </a:r>
            <a:r>
              <a:rPr lang="en-US" sz="1900" dirty="0" err="1"/>
              <a:t>Power</a:t>
            </a:r>
            <a:r>
              <a:rPr lang="en-US" sz="1900" baseline="-25000" dirty="0" err="1"/>
              <a:t>transmit</a:t>
            </a:r>
            <a:r>
              <a:rPr lang="en-US" sz="1900" dirty="0"/>
              <a:t>) </a:t>
            </a:r>
            <a:r>
              <a:rPr lang="en-US" sz="1900" dirty="0" err="1"/>
              <a:t>T</a:t>
            </a:r>
            <a:r>
              <a:rPr lang="en-US" sz="1900" baseline="-25000" dirty="0" err="1"/>
              <a:t>compute</a:t>
            </a: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b="1" dirty="0" err="1"/>
              <a:t>Postdiction</a:t>
            </a:r>
            <a:r>
              <a:rPr lang="en-US" sz="1900" dirty="0"/>
              <a:t> </a:t>
            </a:r>
            <a:r>
              <a:rPr lang="en-US" sz="1900" b="1" dirty="0"/>
              <a:t>saves energy </a:t>
            </a:r>
            <a:r>
              <a:rPr lang="en-US" sz="1900" dirty="0"/>
              <a:t>when bandwidth is below ~0.8 Mb/s (32 models) and ~0.4 Mb/s (64 models) at 50% accuracy.</a:t>
            </a:r>
          </a:p>
          <a:p>
            <a:pPr>
              <a:spcBef>
                <a:spcPts val="600"/>
              </a:spcBef>
            </a:pPr>
            <a:r>
              <a:rPr lang="en-US" sz="1900" dirty="0"/>
              <a:t>Energy savings are substantial at </a:t>
            </a:r>
            <a:r>
              <a:rPr lang="en-US" sz="1900" b="1" dirty="0"/>
              <a:t>100% accuracy </a:t>
            </a:r>
            <a:r>
              <a:rPr lang="en-US" sz="1900" dirty="0"/>
              <a:t>across all bandwidths.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86994-4B47-C59C-2631-13A781B6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0E728-B394-D222-E1BD-E49C0C79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CA285-0721-3E5E-E635-1B8D625C4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3" y="950723"/>
            <a:ext cx="4243288" cy="3201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36A34-1596-C1F7-5CD9-2F1EC49A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26053"/>
            <a:ext cx="4243288" cy="3178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12373-D3C6-D943-685F-E32C110B7DC8}"/>
              </a:ext>
            </a:extLst>
          </p:cNvPr>
          <p:cNvSpPr txBox="1"/>
          <p:nvPr/>
        </p:nvSpPr>
        <p:spPr bwMode="auto">
          <a:xfrm>
            <a:off x="1547664" y="3902555"/>
            <a:ext cx="213391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355E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kern="0" dirty="0"/>
              <a:t>32 Pretrained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5AA9B-9703-8776-592C-2BC28BD46E11}"/>
              </a:ext>
            </a:extLst>
          </p:cNvPr>
          <p:cNvSpPr txBox="1"/>
          <p:nvPr/>
        </p:nvSpPr>
        <p:spPr bwMode="auto">
          <a:xfrm>
            <a:off x="5838211" y="3896489"/>
            <a:ext cx="213391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355E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kern="0" dirty="0"/>
              <a:t>64 Pretrained Models</a:t>
            </a:r>
          </a:p>
        </p:txBody>
      </p:sp>
    </p:spTree>
    <p:extLst>
      <p:ext uri="{BB962C8B-B14F-4D97-AF65-F5344CB8AC3E}">
        <p14:creationId xmlns:p14="http://schemas.microsoft.com/office/powerpoint/2010/main" val="2311931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F53D7B-C520-E4BB-2034-F1DC855F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F21EC-3BD7-CC48-1863-743BAD5B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4EEBA-6E06-C27E-2674-C318D283F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vision outlined in this paper redefines the foundation of data scalability.</a:t>
            </a:r>
            <a:endParaRPr lang="en-US" altLang="en-US" sz="2400" dirty="0"/>
          </a:p>
          <a:p>
            <a:pPr lvl="1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Rethinking big data scalability through </a:t>
            </a:r>
            <a:r>
              <a:rPr lang="en-US" altLang="en-US" sz="2000" b="1" dirty="0">
                <a:latin typeface="Arial" panose="020B0604020202020204" pitchFamily="34" charset="0"/>
              </a:rPr>
              <a:t>adaptive, collaboration-aware storage</a:t>
            </a:r>
            <a:r>
              <a:rPr lang="en-US" altLang="en-US" sz="20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Moving </a:t>
            </a:r>
            <a:r>
              <a:rPr lang="en-US" altLang="en-US" sz="2000" b="1" dirty="0">
                <a:latin typeface="Arial" panose="020B0604020202020204" pitchFamily="34" charset="0"/>
              </a:rPr>
              <a:t>beyond static, capacity-driven</a:t>
            </a:r>
            <a:r>
              <a:rPr lang="en-US" altLang="en-US" sz="2000" dirty="0">
                <a:latin typeface="Arial" panose="020B0604020202020204" pitchFamily="34" charset="0"/>
              </a:rPr>
              <a:t> designs to </a:t>
            </a:r>
            <a:r>
              <a:rPr lang="en-US" altLang="en-US" sz="2000" b="1" dirty="0">
                <a:latin typeface="Arial" panose="020B0604020202020204" pitchFamily="34" charset="0"/>
              </a:rPr>
              <a:t>learning, adaptive systems</a:t>
            </a:r>
            <a:r>
              <a:rPr lang="en-US" altLang="en-US" sz="20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Embedding </a:t>
            </a:r>
            <a:r>
              <a:rPr lang="en-US" altLang="en-US" sz="2000" b="1" dirty="0">
                <a:latin typeface="Arial" panose="020B0604020202020204" pitchFamily="34" charset="0"/>
              </a:rPr>
              <a:t>intelligence in the storage layer</a:t>
            </a:r>
            <a:r>
              <a:rPr lang="en-US" altLang="en-US" sz="2000" dirty="0">
                <a:latin typeface="Arial" panose="020B0604020202020204" pitchFamily="34" charset="0"/>
              </a:rPr>
              <a:t> for real-time reasoning.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Balancing </a:t>
            </a:r>
            <a:r>
              <a:rPr lang="en-US" altLang="en-US" sz="2000" b="1" dirty="0">
                <a:latin typeface="Arial" panose="020B0604020202020204" pitchFamily="34" charset="0"/>
              </a:rPr>
              <a:t>accuracy, cost, and workload dynamics</a:t>
            </a:r>
            <a:r>
              <a:rPr lang="en-US" altLang="en-US" sz="2000" dirty="0">
                <a:latin typeface="Arial" panose="020B0604020202020204" pitchFamily="34" charset="0"/>
              </a:rPr>
              <a:t> to enable efficient collaboration.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Using two complementary mechanisms—</a:t>
            </a:r>
            <a:r>
              <a:rPr lang="en-US" sz="2000" b="1" dirty="0"/>
              <a:t>signature-based lossless compression</a:t>
            </a:r>
            <a:r>
              <a:rPr lang="en-US" sz="2000" dirty="0"/>
              <a:t> and </a:t>
            </a:r>
            <a:r>
              <a:rPr lang="en-US" sz="2000" b="1" dirty="0" err="1"/>
              <a:t>postdiction</a:t>
            </a:r>
            <a:r>
              <a:rPr lang="en-US" sz="2000" b="1" dirty="0"/>
              <a:t>-driven decay</a:t>
            </a:r>
            <a:r>
              <a:rPr lang="en-US" sz="2000" dirty="0"/>
              <a:t>—demonstrate the feasibility of holistically optimizing data sharing and storage.</a:t>
            </a:r>
          </a:p>
          <a:p>
            <a:r>
              <a:rPr lang="en-US" sz="2400" i="1" dirty="0"/>
              <a:t>Achieving this vision will require integrating advances from data management, artificial intelligence, and network systems.</a:t>
            </a:r>
          </a:p>
        </p:txBody>
      </p:sp>
    </p:spTree>
    <p:extLst>
      <p:ext uri="{BB962C8B-B14F-4D97-AF65-F5344CB8AC3E}">
        <p14:creationId xmlns:p14="http://schemas.microsoft.com/office/powerpoint/2010/main" val="741614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716AF5-6DCC-74FC-5C86-6CFC88E5A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sz="2400" dirty="0"/>
              <a:t>The authors would like to thank </a:t>
            </a:r>
          </a:p>
          <a:p>
            <a:pPr lvl="1"/>
            <a:r>
              <a:rPr lang="en-US" sz="2200" dirty="0"/>
              <a:t>the students of the ADMT Lab of the University of Pittsburgh, specifically, Brian T. Nixon, Kartik Hans and Vasilis E. Sarris, and</a:t>
            </a:r>
          </a:p>
          <a:p>
            <a:pPr lvl="1"/>
            <a:r>
              <a:rPr lang="en-US" sz="2200" dirty="0"/>
              <a:t>the interns at </a:t>
            </a:r>
            <a:r>
              <a:rPr lang="en-US" sz="2200" dirty="0" err="1"/>
              <a:t>Rinnoco</a:t>
            </a:r>
            <a:r>
              <a:rPr lang="en-US" sz="2200" dirty="0"/>
              <a:t> Ltd, namely, Spyros </a:t>
            </a:r>
            <a:r>
              <a:rPr lang="en-US" sz="2200" dirty="0" err="1"/>
              <a:t>Sachmpazidis</a:t>
            </a:r>
            <a:r>
              <a:rPr lang="en-US" sz="2200" dirty="0"/>
              <a:t> and Stelios Mavris, both students at the University of Cyprus.</a:t>
            </a:r>
          </a:p>
          <a:p>
            <a:pPr marL="457200" lvl="1" indent="0">
              <a:buNone/>
            </a:pPr>
            <a:r>
              <a:rPr lang="en-US" dirty="0"/>
              <a:t>All have contributed to the discussions, experiments, and prototypes that supported this work.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EA23F2-7B72-7D75-8247-39255E7B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6BA1F-4115-AEF4-3647-ECBF1D77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48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49811-1DC9-919B-44F9-A6EA484C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A1FFCCFA-78BC-0D40-4893-DD8D0835BD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3200" dirty="0"/>
              <a:t>Rethinking Big Data Scale:</a:t>
            </a:r>
            <a:br>
              <a:rPr lang="en-US" sz="3200" dirty="0"/>
            </a:br>
            <a:r>
              <a:rPr lang="en-US" sz="3200" dirty="0"/>
              <a:t>Balancing Accuracy, Collaboration, &amp; Storage</a:t>
            </a:r>
            <a:endParaRPr lang="en-US" altLang="en-US" sz="3200" i="1" dirty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60F9A-9A32-31AC-E11E-7083C2B2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77" y="6008258"/>
            <a:ext cx="4450311" cy="7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ield and Signature | Living Our Brand | University of Pittsburgh">
            <a:extLst>
              <a:ext uri="{FF2B5EF4-FFF2-40B4-BE49-F238E27FC236}">
                <a16:creationId xmlns:a16="http://schemas.microsoft.com/office/drawing/2014/main" id="{1CCD18CE-DCF0-2BE7-51CE-00B24B53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1617871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72A69-1B93-BA1F-7829-4D78F2AB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59" y="5345264"/>
            <a:ext cx="1744725" cy="5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rectangular object with black background">
            <a:extLst>
              <a:ext uri="{FF2B5EF4-FFF2-40B4-BE49-F238E27FC236}">
                <a16:creationId xmlns:a16="http://schemas.microsoft.com/office/drawing/2014/main" id="{101D2CB8-1ED4-3877-2BF2-8726B85BB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45" y="5460586"/>
            <a:ext cx="1673676" cy="51465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E7E725A-6B79-41D0-9B78-DC6EBDAC044D}"/>
              </a:ext>
            </a:extLst>
          </p:cNvPr>
          <p:cNvSpPr/>
          <p:nvPr/>
        </p:nvSpPr>
        <p:spPr>
          <a:xfrm>
            <a:off x="183960" y="2337780"/>
            <a:ext cx="8776080" cy="22433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1" dirty="0">
                <a:solidFill>
                  <a:srgbClr val="000000"/>
                </a:solidFill>
                <a:ea typeface="ＭＳ Ｐゴシック"/>
              </a:rPr>
              <a:t>Panos K. Chrysanthis</a:t>
            </a:r>
            <a:r>
              <a:rPr lang="en-US" sz="2400" b="0" spc="-1" dirty="0">
                <a:solidFill>
                  <a:srgbClr val="000000"/>
                </a:solidFill>
                <a:ea typeface="ＭＳ Ｐゴシック"/>
              </a:rPr>
              <a:t>, 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Constantinos Costa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Department of Computer Science, University of Pittsburgh, USA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Rinnoco Ltd, Limassol, Cyprus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spc="-1" dirty="0">
                <a:solidFill>
                  <a:srgbClr val="000000"/>
                </a:solidFill>
                <a:latin typeface="Courier New"/>
                <a:ea typeface="Courier New"/>
              </a:rPr>
              <a:t>panos@cs.pitt.edu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</a:rPr>
              <a:t>,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</a:rPr>
              <a:t>costa.c@rinnoco.com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Courier New"/>
              </a:rPr>
              <a:t>, 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03BC9F-5B9F-E540-CD20-D18CAD43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0" y="6243144"/>
            <a:ext cx="2736304" cy="42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A723EC-730B-408F-1E19-3E8E5C40F099}"/>
              </a:ext>
            </a:extLst>
          </p:cNvPr>
          <p:cNvSpPr/>
          <p:nvPr/>
        </p:nvSpPr>
        <p:spPr>
          <a:xfrm>
            <a:off x="1844824" y="4133754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Thanks! Questions?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5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61C2C3A7-66CA-25B3-D267-7AC9AD36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90" y="2188527"/>
            <a:ext cx="2277744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BD190A-19CB-422D-883C-FDACF5BE166A}"/>
              </a:ext>
            </a:extLst>
          </p:cNvPr>
          <p:cNvSpPr/>
          <p:nvPr/>
        </p:nvSpPr>
        <p:spPr>
          <a:xfrm>
            <a:off x="411463" y="3774766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1" dirty="0"/>
              <a:t>then you’d have a </a:t>
            </a:r>
            <a:r>
              <a:rPr lang="en-US" sz="2800" b="0" i="1" dirty="0">
                <a:solidFill>
                  <a:srgbClr val="A40000"/>
                </a:solidFill>
              </a:rPr>
              <a:t>stack of discs that can get you to the moon 49 times</a:t>
            </a:r>
            <a:r>
              <a:rPr lang="en-US" sz="2800" b="0" i="1" dirty="0"/>
              <a:t>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E414CA-74D7-4238-9B9D-817CB977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00700"/>
            <a:ext cx="8712968" cy="3313038"/>
          </a:xfrm>
        </p:spPr>
        <p:txBody>
          <a:bodyPr/>
          <a:lstStyle/>
          <a:p>
            <a:r>
              <a:rPr lang="en-US" dirty="0"/>
              <a:t>Forecast [IDC’24]:  Data will grow at a compound annual growth rate of 19.2% to reach more than </a:t>
            </a:r>
            <a:r>
              <a:rPr lang="en-US" b="1" dirty="0"/>
              <a:t>394 zettabytes </a:t>
            </a:r>
            <a:r>
              <a:rPr lang="en-US" dirty="0"/>
              <a:t>by 2028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6A8881-A8FE-B2DA-799D-DA70D99F0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0" y="2064474"/>
            <a:ext cx="2780928" cy="27809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7DF4C4-60AB-452C-89E1-AD437A07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Challenge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1EA62-D0F5-4C39-A6F7-65BAF46B772B}"/>
              </a:ext>
            </a:extLst>
          </p:cNvPr>
          <p:cNvSpPr/>
          <p:nvPr/>
        </p:nvSpPr>
        <p:spPr>
          <a:xfrm>
            <a:off x="438799" y="2820659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1" dirty="0"/>
              <a:t>“If one were able to store </a:t>
            </a:r>
            <a:r>
              <a:rPr lang="en-US" sz="2800" i="1" dirty="0">
                <a:solidFill>
                  <a:srgbClr val="A40000"/>
                </a:solidFill>
              </a:rPr>
              <a:t>394 ZB </a:t>
            </a:r>
            <a:r>
              <a:rPr lang="en-US" sz="2800" b="0" i="1" dirty="0"/>
              <a:t>onto </a:t>
            </a:r>
            <a:r>
              <a:rPr lang="en-US" sz="2800" b="0" i="1" dirty="0" err="1"/>
              <a:t>BluRay</a:t>
            </a:r>
            <a:r>
              <a:rPr lang="en-US" sz="2800" b="0" i="1" dirty="0"/>
              <a:t> discs,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CCE6-5616-A1E5-8F55-CF208B67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0259"/>
            <a:ext cx="1080120" cy="365125"/>
          </a:xfrm>
        </p:spPr>
        <p:txBody>
          <a:bodyPr/>
          <a:lstStyle/>
          <a:p>
            <a:fld id="{7DDC6E19-E111-4960-B4D1-A336F8663A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D54F9-4357-D5A3-CD7B-8E76D3238BB7}"/>
              </a:ext>
            </a:extLst>
          </p:cNvPr>
          <p:cNvSpPr/>
          <p:nvPr/>
        </p:nvSpPr>
        <p:spPr>
          <a:xfrm>
            <a:off x="438798" y="5061810"/>
            <a:ext cx="8021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1" dirty="0"/>
              <a:t>or </a:t>
            </a:r>
            <a:r>
              <a:rPr lang="en-US" sz="2800" b="0" i="1" dirty="0">
                <a:solidFill>
                  <a:srgbClr val="A40000"/>
                </a:solidFill>
              </a:rPr>
              <a:t>can  circle the Earth approximately 472 times </a:t>
            </a:r>
            <a:r>
              <a:rPr lang="en-US" sz="2800" b="0" i="1" dirty="0"/>
              <a:t>…”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15302B-F22F-6FA7-D75C-870409CFF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0" y="2208204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2BC5F-D8C8-2436-9C99-B57D7861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A83B1-B286-BA68-8DCC-E763772C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12-15% </a:t>
            </a:r>
            <a:r>
              <a:rPr lang="en-US" i="1" dirty="0"/>
              <a:t>operational &amp; business critical</a:t>
            </a:r>
          </a:p>
          <a:p>
            <a:r>
              <a:rPr lang="en-US" dirty="0"/>
              <a:t>23 -2</a:t>
            </a:r>
            <a:r>
              <a:rPr lang="en-US" i="1" dirty="0"/>
              <a:t>5% redundant, obsolete, and trivial </a:t>
            </a:r>
          </a:p>
          <a:p>
            <a:r>
              <a:rPr lang="en-US" i="1" dirty="0"/>
              <a:t>60-65 % dark data hidden and forgotten but not necessarily useless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F651FC-7AAD-E68D-1A45-DAF6BD70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57101-25DD-6BBE-E395-50E01E9B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Dark Data">
            <a:extLst>
              <a:ext uri="{FF2B5EF4-FFF2-40B4-BE49-F238E27FC236}">
                <a16:creationId xmlns:a16="http://schemas.microsoft.com/office/drawing/2014/main" id="{51E8190E-40B9-24B5-F6FD-FC536855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52350"/>
            <a:ext cx="59046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69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52D60-0B54-4F10-1FB0-BC9BCDF7F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E273A3-C0DC-DAC3-B8AE-ECE0A8EF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Agent Ecosystems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0578-650A-33D0-F959-82AA3A59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DE546F-1EAC-6422-77B1-EB6DBED70781}"/>
              </a:ext>
            </a:extLst>
          </p:cNvPr>
          <p:cNvGrpSpPr/>
          <p:nvPr/>
        </p:nvGrpSpPr>
        <p:grpSpPr>
          <a:xfrm>
            <a:off x="6245338" y="1516531"/>
            <a:ext cx="312511" cy="418922"/>
            <a:chOff x="899592" y="3557237"/>
            <a:chExt cx="683272" cy="9159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77BEA8-FC51-B8FB-25C1-11A7D8F1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789893"/>
              <a:ext cx="683272" cy="6832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DD04D5-DDAC-F472-AD7D-D737EE210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295" y="3557237"/>
              <a:ext cx="193863" cy="19386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A2E14-F4E1-0523-DE03-B79C7A9C2074}"/>
              </a:ext>
            </a:extLst>
          </p:cNvPr>
          <p:cNvGrpSpPr/>
          <p:nvPr/>
        </p:nvGrpSpPr>
        <p:grpSpPr>
          <a:xfrm>
            <a:off x="3052807" y="1525747"/>
            <a:ext cx="312594" cy="409707"/>
            <a:chOff x="2477378" y="3051578"/>
            <a:chExt cx="683453" cy="8957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B6E34D-F6C7-1A76-889A-0A0F16E62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378" y="3263905"/>
              <a:ext cx="683453" cy="68345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9C08548-EBBE-5411-BB30-DB7122018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234" y="3051578"/>
              <a:ext cx="193863" cy="19386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72EF53-A24D-3C2C-98E7-9F759C4CC920}"/>
              </a:ext>
            </a:extLst>
          </p:cNvPr>
          <p:cNvGrpSpPr/>
          <p:nvPr/>
        </p:nvGrpSpPr>
        <p:grpSpPr>
          <a:xfrm>
            <a:off x="2411759" y="1494331"/>
            <a:ext cx="312511" cy="441123"/>
            <a:chOff x="3475082" y="3508702"/>
            <a:chExt cx="683272" cy="9644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8D6DAE-C6B0-BAFB-D1E6-F9C6CD2ED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82" y="3789898"/>
              <a:ext cx="683272" cy="68327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610B2C-4BE9-77D4-FFFF-5F8BF5E2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295" y="3508702"/>
              <a:ext cx="193863" cy="19386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BC0D9B-E10B-CFEC-108F-1D9967011779}"/>
              </a:ext>
            </a:extLst>
          </p:cNvPr>
          <p:cNvGrpSpPr/>
          <p:nvPr/>
        </p:nvGrpSpPr>
        <p:grpSpPr>
          <a:xfrm>
            <a:off x="4301289" y="1532976"/>
            <a:ext cx="312511" cy="402477"/>
            <a:chOff x="4158354" y="4583306"/>
            <a:chExt cx="683272" cy="8799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00FFFD-5EAC-9348-0E2C-F9D4A15EA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354" y="4780007"/>
              <a:ext cx="683272" cy="6832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86BE687-1548-7F9A-ED95-D3AC51BA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059" y="4583306"/>
              <a:ext cx="193863" cy="19386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85D769-C73A-7FC4-FD6D-8158DA99FD13}"/>
              </a:ext>
            </a:extLst>
          </p:cNvPr>
          <p:cNvGrpSpPr/>
          <p:nvPr/>
        </p:nvGrpSpPr>
        <p:grpSpPr>
          <a:xfrm>
            <a:off x="4942337" y="1491541"/>
            <a:ext cx="333416" cy="443912"/>
            <a:chOff x="2915816" y="4558611"/>
            <a:chExt cx="728978" cy="970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FF114B-2C89-6D35-1D8D-C63E1DB58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800199"/>
              <a:ext cx="728978" cy="7289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72EFE97-58F7-918E-8C1F-3C3285C59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31" y="4558611"/>
              <a:ext cx="193863" cy="19386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D77C5E-5861-E450-8160-083E8A6BB0DB}"/>
              </a:ext>
            </a:extLst>
          </p:cNvPr>
          <p:cNvGrpSpPr/>
          <p:nvPr/>
        </p:nvGrpSpPr>
        <p:grpSpPr>
          <a:xfrm>
            <a:off x="5604287" y="1600114"/>
            <a:ext cx="312511" cy="335339"/>
            <a:chOff x="5758201" y="3555817"/>
            <a:chExt cx="683272" cy="73318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B13CD2-9237-FBFB-B7B2-D828A273D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01" y="3605728"/>
              <a:ext cx="683272" cy="68327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2FCF8C4-FC98-896D-CD89-4742E1E52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59" y="3555817"/>
              <a:ext cx="193863" cy="19386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6E6FD6-6F10-7F03-BD95-CDB7776486DA}"/>
              </a:ext>
            </a:extLst>
          </p:cNvPr>
          <p:cNvGrpSpPr/>
          <p:nvPr/>
        </p:nvGrpSpPr>
        <p:grpSpPr>
          <a:xfrm>
            <a:off x="3693938" y="1567319"/>
            <a:ext cx="278817" cy="368136"/>
            <a:chOff x="4267192" y="2928915"/>
            <a:chExt cx="609603" cy="804889"/>
          </a:xfrm>
        </p:grpSpPr>
        <p:pic>
          <p:nvPicPr>
            <p:cNvPr id="37" name="Picture 36" descr="A blue and white camera&#10;&#10;AI-generated content may be incorrect.">
              <a:extLst>
                <a:ext uri="{FF2B5EF4-FFF2-40B4-BE49-F238E27FC236}">
                  <a16:creationId xmlns:a16="http://schemas.microsoft.com/office/drawing/2014/main" id="{F8214C52-C6EE-1F01-8D93-AA6FCA5F3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2" y="3124201"/>
              <a:ext cx="609603" cy="60960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7723A2-284F-513A-6491-CFD720F7A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073" y="2928915"/>
              <a:ext cx="193863" cy="193863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C4FAE0B-02B9-ED36-413B-5C6FEB233EB3}"/>
              </a:ext>
            </a:extLst>
          </p:cNvPr>
          <p:cNvSpPr/>
          <p:nvPr/>
        </p:nvSpPr>
        <p:spPr bwMode="auto">
          <a:xfrm>
            <a:off x="1907704" y="1225754"/>
            <a:ext cx="5616624" cy="138501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Application Layer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53FE31-A70D-F898-5F74-53CE673064FD}"/>
              </a:ext>
            </a:extLst>
          </p:cNvPr>
          <p:cNvSpPr/>
          <p:nvPr/>
        </p:nvSpPr>
        <p:spPr bwMode="auto">
          <a:xfrm>
            <a:off x="1893845" y="2713603"/>
            <a:ext cx="5630483" cy="133761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System Layer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4FA127-E40B-BE0D-574B-21A3A9DD5A18}"/>
              </a:ext>
            </a:extLst>
          </p:cNvPr>
          <p:cNvSpPr/>
          <p:nvPr/>
        </p:nvSpPr>
        <p:spPr bwMode="auto">
          <a:xfrm>
            <a:off x="1907704" y="4230103"/>
            <a:ext cx="5616624" cy="188168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Storage Layer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F0747F5D-A835-009D-A775-8D95A3EF189A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rot="16200000" flipH="1">
            <a:off x="3499712" y="3237717"/>
            <a:ext cx="610774" cy="1537227"/>
          </a:xfrm>
          <a:prstGeom prst="bentConnector3">
            <a:avLst>
              <a:gd name="adj1" fmla="val 4064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E32ADFA-8A07-A999-0854-9D3A481FE9D8}"/>
              </a:ext>
            </a:extLst>
          </p:cNvPr>
          <p:cNvSpPr/>
          <p:nvPr/>
        </p:nvSpPr>
        <p:spPr bwMode="auto">
          <a:xfrm>
            <a:off x="2274645" y="2011244"/>
            <a:ext cx="1530838" cy="468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Smart</a:t>
            </a:r>
          </a:p>
          <a:p>
            <a:r>
              <a:rPr lang="en-US" sz="1200" dirty="0"/>
              <a:t>Environments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3D1B9-0565-B057-5703-3044A0D2354E}"/>
              </a:ext>
            </a:extLst>
          </p:cNvPr>
          <p:cNvSpPr/>
          <p:nvPr/>
        </p:nvSpPr>
        <p:spPr bwMode="auto">
          <a:xfrm>
            <a:off x="3922198" y="2026587"/>
            <a:ext cx="1301055" cy="468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1D8DBD-E39F-C83C-F555-EF6C5EE309D7}"/>
              </a:ext>
            </a:extLst>
          </p:cNvPr>
          <p:cNvSpPr/>
          <p:nvPr/>
        </p:nvSpPr>
        <p:spPr bwMode="auto">
          <a:xfrm>
            <a:off x="5318411" y="2036096"/>
            <a:ext cx="1550944" cy="43936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Smart Mobility</a:t>
            </a:r>
          </a:p>
          <a:p>
            <a:r>
              <a:rPr lang="en-US" sz="1200" dirty="0"/>
              <a:t>&amp; Health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BA9F8-436D-642A-FA85-5B48B7772257}"/>
              </a:ext>
            </a:extLst>
          </p:cNvPr>
          <p:cNvSpPr/>
          <p:nvPr/>
        </p:nvSpPr>
        <p:spPr bwMode="auto">
          <a:xfrm>
            <a:off x="2388486" y="3016944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Collaboration</a:t>
            </a:r>
          </a:p>
          <a:p>
            <a:r>
              <a:rPr lang="en-US" sz="1200" dirty="0"/>
              <a:t>Coordinator</a:t>
            </a:r>
          </a:p>
          <a:p>
            <a:r>
              <a:rPr lang="en-US" sz="1200" dirty="0"/>
              <a:t>Agent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8BE9EA-6D00-EE3B-4048-8C6304858629}"/>
              </a:ext>
            </a:extLst>
          </p:cNvPr>
          <p:cNvSpPr/>
          <p:nvPr/>
        </p:nvSpPr>
        <p:spPr bwMode="auto">
          <a:xfrm>
            <a:off x="3927254" y="3001722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Workload</a:t>
            </a:r>
          </a:p>
          <a:p>
            <a:r>
              <a:rPr lang="en-US" sz="1200" dirty="0"/>
              <a:t>Orchestrator 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C1194-DEFE-B1D1-D6A1-1FAB7CC2633F}"/>
              </a:ext>
            </a:extLst>
          </p:cNvPr>
          <p:cNvSpPr/>
          <p:nvPr/>
        </p:nvSpPr>
        <p:spPr bwMode="auto">
          <a:xfrm>
            <a:off x="5466023" y="3001722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Resource</a:t>
            </a:r>
          </a:p>
          <a:p>
            <a:r>
              <a:rPr lang="en-US" sz="1200" dirty="0"/>
              <a:t>Optimization</a:t>
            </a:r>
          </a:p>
          <a:p>
            <a:r>
              <a:rPr lang="en-US" sz="1200" dirty="0"/>
              <a:t>Agent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9" name="Picture 68" descr="A cartoon of a robot&#10;&#10;AI-generated content may be incorrect.">
            <a:extLst>
              <a:ext uri="{FF2B5EF4-FFF2-40B4-BE49-F238E27FC236}">
                <a16:creationId xmlns:a16="http://schemas.microsoft.com/office/drawing/2014/main" id="{2C1A3E19-8251-8C19-663F-215A160AFE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25" y="2129430"/>
            <a:ext cx="291458" cy="291458"/>
          </a:xfrm>
          <a:prstGeom prst="rect">
            <a:avLst/>
          </a:prstGeom>
        </p:spPr>
      </p:pic>
      <p:pic>
        <p:nvPicPr>
          <p:cNvPr id="70" name="Picture 69" descr="A cartoon of a robot&#10;&#10;AI-generated content may be incorrect.">
            <a:extLst>
              <a:ext uri="{FF2B5EF4-FFF2-40B4-BE49-F238E27FC236}">
                <a16:creationId xmlns:a16="http://schemas.microsoft.com/office/drawing/2014/main" id="{02EDDC15-6813-31C0-F1F7-3A209F5E80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06" y="2132856"/>
            <a:ext cx="291458" cy="291458"/>
          </a:xfrm>
          <a:prstGeom prst="rect">
            <a:avLst/>
          </a:prstGeom>
        </p:spPr>
      </p:pic>
      <p:pic>
        <p:nvPicPr>
          <p:cNvPr id="71" name="Picture 70" descr="A cartoon of a robot&#10;&#10;AI-generated content may be incorrect.">
            <a:extLst>
              <a:ext uri="{FF2B5EF4-FFF2-40B4-BE49-F238E27FC236}">
                <a16:creationId xmlns:a16="http://schemas.microsoft.com/office/drawing/2014/main" id="{93A2C7BB-433E-3DAB-28D8-06BBABEC9C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44" y="2129430"/>
            <a:ext cx="291458" cy="291458"/>
          </a:xfrm>
          <a:prstGeom prst="rect">
            <a:avLst/>
          </a:prstGeom>
        </p:spPr>
      </p:pic>
      <p:pic>
        <p:nvPicPr>
          <p:cNvPr id="72" name="Picture 71" descr="A cartoon of a robot&#10;&#10;AI-generated content may be incorrect.">
            <a:extLst>
              <a:ext uri="{FF2B5EF4-FFF2-40B4-BE49-F238E27FC236}">
                <a16:creationId xmlns:a16="http://schemas.microsoft.com/office/drawing/2014/main" id="{13E89968-CF73-DF6E-4B0E-FD9CEE198E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66115"/>
            <a:ext cx="291458" cy="291458"/>
          </a:xfrm>
          <a:prstGeom prst="rect">
            <a:avLst/>
          </a:prstGeom>
        </p:spPr>
      </p:pic>
      <p:pic>
        <p:nvPicPr>
          <p:cNvPr id="73" name="Picture 72" descr="A cartoon of a robot&#10;&#10;AI-generated content may be incorrect.">
            <a:extLst>
              <a:ext uri="{FF2B5EF4-FFF2-40B4-BE49-F238E27FC236}">
                <a16:creationId xmlns:a16="http://schemas.microsoft.com/office/drawing/2014/main" id="{4BC96312-42E5-3223-8108-9DF6B1DD8C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42" y="3372188"/>
            <a:ext cx="291458" cy="291458"/>
          </a:xfrm>
          <a:prstGeom prst="rect">
            <a:avLst/>
          </a:prstGeom>
        </p:spPr>
      </p:pic>
      <p:pic>
        <p:nvPicPr>
          <p:cNvPr id="74" name="Picture 73" descr="A cartoon of a robot&#10;&#10;AI-generated content may be incorrect.">
            <a:extLst>
              <a:ext uri="{FF2B5EF4-FFF2-40B4-BE49-F238E27FC236}">
                <a16:creationId xmlns:a16="http://schemas.microsoft.com/office/drawing/2014/main" id="{F2C8EC9C-1F51-6685-849F-0B1AA04C6C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27" y="3372188"/>
            <a:ext cx="291458" cy="291458"/>
          </a:xfrm>
          <a:prstGeom prst="rect">
            <a:avLst/>
          </a:prstGeom>
        </p:spPr>
      </p:pic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9F8B7153-64CD-9E61-2F22-963DCA9C642C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rot="5400000">
            <a:off x="5030870" y="3228565"/>
            <a:ext cx="625996" cy="1540310"/>
          </a:xfrm>
          <a:prstGeom prst="bentConnector3">
            <a:avLst>
              <a:gd name="adj1" fmla="val 4289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F26C9AC1-E49D-2792-84D6-7F08B08574DB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 rot="5400000">
            <a:off x="4261486" y="3997950"/>
            <a:ext cx="625996" cy="154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9601037-FE50-3FB2-65FA-0439A2341A8E}"/>
              </a:ext>
            </a:extLst>
          </p:cNvPr>
          <p:cNvSpPr/>
          <p:nvPr/>
        </p:nvSpPr>
        <p:spPr bwMode="auto">
          <a:xfrm>
            <a:off x="2540886" y="5028398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Databases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F0BC2-C622-A0EF-3E98-0FEA7697FFAD}"/>
              </a:ext>
            </a:extLst>
          </p:cNvPr>
          <p:cNvSpPr/>
          <p:nvPr/>
        </p:nvSpPr>
        <p:spPr bwMode="auto">
          <a:xfrm>
            <a:off x="4079654" y="5013176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Data Lakes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2977C-283E-7C10-FD77-44D9B58B87CF}"/>
              </a:ext>
            </a:extLst>
          </p:cNvPr>
          <p:cNvSpPr/>
          <p:nvPr/>
        </p:nvSpPr>
        <p:spPr bwMode="auto">
          <a:xfrm>
            <a:off x="5618423" y="5013176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Cloud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3" name="Picture 22" descr="A cartoon of a robot&#10;&#10;AI-generated content may be incorrect.">
            <a:extLst>
              <a:ext uri="{FF2B5EF4-FFF2-40B4-BE49-F238E27FC236}">
                <a16:creationId xmlns:a16="http://schemas.microsoft.com/office/drawing/2014/main" id="{FC21DC14-0D11-624B-4EEB-4CE78996E1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291709"/>
            <a:ext cx="291458" cy="291458"/>
          </a:xfrm>
          <a:prstGeom prst="rect">
            <a:avLst/>
          </a:prstGeom>
        </p:spPr>
      </p:pic>
      <p:pic>
        <p:nvPicPr>
          <p:cNvPr id="36" name="Picture 35" descr="A cartoon of a robot&#10;&#10;AI-generated content may be incorrect.">
            <a:extLst>
              <a:ext uri="{FF2B5EF4-FFF2-40B4-BE49-F238E27FC236}">
                <a16:creationId xmlns:a16="http://schemas.microsoft.com/office/drawing/2014/main" id="{F6C39A02-287F-F99D-78B4-7488D6A2AB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50" y="5297782"/>
            <a:ext cx="291458" cy="291458"/>
          </a:xfrm>
          <a:prstGeom prst="rect">
            <a:avLst/>
          </a:prstGeom>
        </p:spPr>
      </p:pic>
      <p:pic>
        <p:nvPicPr>
          <p:cNvPr id="40" name="Picture 39" descr="A cartoon of a robot&#10;&#10;AI-generated content may be incorrect.">
            <a:extLst>
              <a:ext uri="{FF2B5EF4-FFF2-40B4-BE49-F238E27FC236}">
                <a16:creationId xmlns:a16="http://schemas.microsoft.com/office/drawing/2014/main" id="{2104E75E-ADB0-A60D-D906-15CB7B2BD0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35" y="5297782"/>
            <a:ext cx="291458" cy="2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E233-E285-73DA-E7D9-606EAAAB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C773EF-D464-460D-BE07-2901F523264D}"/>
              </a:ext>
            </a:extLst>
          </p:cNvPr>
          <p:cNvSpPr/>
          <p:nvPr/>
        </p:nvSpPr>
        <p:spPr bwMode="auto">
          <a:xfrm>
            <a:off x="251520" y="4725144"/>
            <a:ext cx="8712968" cy="136815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9253B-0D4C-E1EC-59E5-54C0F084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56584"/>
          </a:xfrm>
        </p:spPr>
        <p:txBody>
          <a:bodyPr/>
          <a:lstStyle/>
          <a:p>
            <a:endParaRPr lang="en-US" sz="800" b="0" i="0" dirty="0">
              <a:solidFill>
                <a:srgbClr val="212121"/>
              </a:solidFill>
              <a:effectLst/>
              <a:latin typeface="Public Sans"/>
            </a:endParaRPr>
          </a:p>
          <a:p>
            <a:r>
              <a:rPr lang="en-US" sz="2600" dirty="0"/>
              <a:t>Big Data’s growth is far from its limit.</a:t>
            </a:r>
          </a:p>
          <a:p>
            <a:r>
              <a:rPr lang="en-US" sz="2600" dirty="0"/>
              <a:t>Collaborating AI agents will drive an exponential surge in data creation and exchange.</a:t>
            </a:r>
          </a:p>
          <a:p>
            <a:r>
              <a:rPr lang="en-US" sz="2600" b="0" i="0" dirty="0"/>
              <a:t>Expensive to </a:t>
            </a:r>
            <a:r>
              <a:rPr lang="en-US" sz="2600" i="0" dirty="0"/>
              <a:t>store</a:t>
            </a:r>
            <a:r>
              <a:rPr lang="en-US" sz="2600" b="0" i="0" dirty="0"/>
              <a:t> and </a:t>
            </a:r>
            <a:r>
              <a:rPr lang="en-US" sz="2600" i="0" dirty="0"/>
              <a:t>transfer</a:t>
            </a:r>
            <a:r>
              <a:rPr lang="en-US" sz="2600" b="0" i="0" dirty="0"/>
              <a:t> data (storage, indexing &amp; bandwidth usage)</a:t>
            </a:r>
          </a:p>
          <a:p>
            <a:endParaRPr lang="en-US" sz="1200" b="0" dirty="0">
              <a:effectLst/>
              <a:latin typeface="Public Sans"/>
            </a:endParaRPr>
          </a:p>
          <a:p>
            <a:r>
              <a:rPr lang="en-US" sz="2600" dirty="0"/>
              <a:t>Big Data and AI Agent ecosystems </a:t>
            </a:r>
            <a:r>
              <a:rPr lang="en-US" sz="2600" i="1" dirty="0"/>
              <a:t>strain</a:t>
            </a:r>
            <a:r>
              <a:rPr lang="en-US" sz="2600" dirty="0"/>
              <a:t> resources for </a:t>
            </a:r>
            <a:r>
              <a:rPr lang="en-US" sz="2600" i="1" dirty="0"/>
              <a:t>processing, communication </a:t>
            </a:r>
            <a:r>
              <a:rPr lang="en-US" sz="2600" dirty="0"/>
              <a:t>and </a:t>
            </a:r>
            <a:r>
              <a:rPr lang="en-US" sz="2600" i="1" dirty="0"/>
              <a:t>storage.</a:t>
            </a:r>
          </a:p>
          <a:p>
            <a:endParaRPr lang="en-US" sz="1200" b="1" dirty="0"/>
          </a:p>
          <a:p>
            <a:r>
              <a:rPr lang="en-US" sz="2600" b="1" dirty="0"/>
              <a:t>Smart Data Sharing</a:t>
            </a:r>
            <a:r>
              <a:rPr lang="en-US" sz="2600" dirty="0"/>
              <a:t>: New data paradigm in which data layer is no longer static repositories, but adaptive, intelligent, and collaboration-aware systems.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4BD15-948B-A728-817F-B4A6D72D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and Postulation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593FB-040F-BED2-BBD4-3D5EE2DE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2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7D8DF-4741-8698-45D2-C50ED78BD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Data is intelligently shared by balancing </a:t>
            </a:r>
            <a:r>
              <a:rPr lang="en-US" sz="2600" b="1" dirty="0"/>
              <a:t>accuracy</a:t>
            </a:r>
            <a:r>
              <a:rPr lang="en-US" sz="2600" dirty="0"/>
              <a:t>, </a:t>
            </a:r>
            <a:r>
              <a:rPr lang="en-US" sz="2600" b="1" dirty="0"/>
              <a:t>collaboration</a:t>
            </a:r>
            <a:r>
              <a:rPr lang="en-US" sz="2600" dirty="0"/>
              <a:t>, and </a:t>
            </a:r>
            <a:r>
              <a:rPr lang="en-US" sz="2600" b="1" dirty="0"/>
              <a:t>storage</a:t>
            </a:r>
            <a:r>
              <a:rPr lang="en-US" sz="2600" dirty="0"/>
              <a:t>. </a:t>
            </a:r>
          </a:p>
          <a:p>
            <a:r>
              <a:rPr lang="en-US" sz="2600" dirty="0"/>
              <a:t>Data layer is </a:t>
            </a:r>
            <a:r>
              <a:rPr lang="en-US" sz="2600" b="1" u="sng" dirty="0"/>
              <a:t>no</a:t>
            </a:r>
            <a:r>
              <a:rPr lang="en-US" sz="2600" dirty="0"/>
              <a:t> longer </a:t>
            </a:r>
            <a:r>
              <a:rPr lang="en-US" sz="2600" b="1" dirty="0"/>
              <a:t>static</a:t>
            </a:r>
            <a:r>
              <a:rPr lang="en-US" sz="2600" dirty="0"/>
              <a:t> repositories, but </a:t>
            </a:r>
            <a:r>
              <a:rPr lang="en-US" sz="2600" b="1" dirty="0"/>
              <a:t>adaptive</a:t>
            </a:r>
            <a:r>
              <a:rPr lang="en-US" sz="2600" dirty="0"/>
              <a:t>, </a:t>
            </a:r>
            <a:r>
              <a:rPr lang="en-US" sz="2600" b="1" dirty="0"/>
              <a:t>intelligent</a:t>
            </a:r>
            <a:r>
              <a:rPr lang="en-US" sz="2600" dirty="0"/>
              <a:t>, and </a:t>
            </a:r>
            <a:r>
              <a:rPr lang="en-US" sz="2600" b="1" dirty="0"/>
              <a:t>collaboration-aware</a:t>
            </a:r>
            <a:r>
              <a:rPr lang="en-US" sz="2600" dirty="0"/>
              <a:t> systems—understand </a:t>
            </a:r>
            <a:r>
              <a:rPr lang="en-US" sz="2600" i="1" dirty="0"/>
              <a:t>data value in context</a:t>
            </a:r>
            <a:r>
              <a:rPr lang="en-US" sz="2600" dirty="0"/>
              <a:t>. </a:t>
            </a:r>
          </a:p>
          <a:p>
            <a:pPr lvl="1"/>
            <a:r>
              <a:rPr lang="en-US" sz="2000" b="1" dirty="0"/>
              <a:t>Keep active data in place</a:t>
            </a:r>
            <a:r>
              <a:rPr lang="en-US" sz="2000" dirty="0"/>
              <a:t> with lightweight compression for fast, interactive access.</a:t>
            </a:r>
          </a:p>
          <a:p>
            <a:pPr lvl="1"/>
            <a:r>
              <a:rPr lang="en-US" sz="2000" b="1" dirty="0"/>
              <a:t>Migrate stable data</a:t>
            </a:r>
            <a:r>
              <a:rPr lang="en-US" sz="2000" dirty="0"/>
              <a:t> to distributed tiers using signature-based lossless compression for major space savings.</a:t>
            </a:r>
          </a:p>
          <a:p>
            <a:pPr lvl="1"/>
            <a:r>
              <a:rPr lang="en-US" sz="2000" b="1" dirty="0"/>
              <a:t>Apply decay and </a:t>
            </a:r>
            <a:r>
              <a:rPr lang="en-US" sz="2000" b="1" dirty="0" err="1"/>
              <a:t>postdiction</a:t>
            </a:r>
            <a:r>
              <a:rPr lang="en-US" sz="2000" dirty="0"/>
              <a:t> to balance accuracy, sharing, and long-term storage cost.</a:t>
            </a:r>
            <a:endParaRPr lang="en-US" i="1" dirty="0">
              <a:solidFill>
                <a:srgbClr val="212121"/>
              </a:solidFill>
              <a:latin typeface="Public Sans"/>
            </a:endParaRPr>
          </a:p>
          <a:p>
            <a:pPr marL="0" indent="0">
              <a:buNone/>
            </a:pPr>
            <a:endParaRPr lang="en-US" i="1" dirty="0">
              <a:solidFill>
                <a:srgbClr val="212121"/>
              </a:solidFill>
              <a:latin typeface="Public Sans"/>
            </a:endParaRPr>
          </a:p>
          <a:p>
            <a:endParaRPr lang="en-US" i="1" dirty="0">
              <a:solidFill>
                <a:srgbClr val="212121"/>
              </a:solidFill>
              <a:latin typeface="Public Sans"/>
            </a:endParaRPr>
          </a:p>
          <a:p>
            <a:endParaRPr lang="en-US" dirty="0">
              <a:solidFill>
                <a:srgbClr val="212121"/>
              </a:solidFill>
              <a:latin typeface="Public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FFB9E2-04DE-BE72-A434-1554CDB7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Data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32E5A-80E3-4503-3316-83F19F24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2C6E7F-829B-7BF0-E074-582D65E02E6A}"/>
              </a:ext>
            </a:extLst>
          </p:cNvPr>
          <p:cNvGrpSpPr/>
          <p:nvPr/>
        </p:nvGrpSpPr>
        <p:grpSpPr>
          <a:xfrm>
            <a:off x="5148064" y="5195039"/>
            <a:ext cx="3197126" cy="1071105"/>
            <a:chOff x="1907704" y="4230103"/>
            <a:chExt cx="5616624" cy="1881688"/>
          </a:xfrm>
        </p:grpSpPr>
        <p:pic>
          <p:nvPicPr>
            <p:cNvPr id="5" name="Content Placeholder 5">
              <a:extLst>
                <a:ext uri="{FF2B5EF4-FFF2-40B4-BE49-F238E27FC236}">
                  <a16:creationId xmlns:a16="http://schemas.microsoft.com/office/drawing/2014/main" id="{FAC8DA06-4A4A-E734-4B22-088FEF7D9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6096" y="5121734"/>
              <a:ext cx="440282" cy="44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90965-069F-A825-C100-3A883D542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313" y="5175814"/>
              <a:ext cx="440282" cy="440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3FBA73-FBB7-8A0D-8C4E-7345C1BAE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573" y="4311718"/>
              <a:ext cx="440282" cy="44028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3EFD9-DCC8-2C24-BB73-752C5A61CDF7}"/>
                </a:ext>
              </a:extLst>
            </p:cNvPr>
            <p:cNvSpPr/>
            <p:nvPr/>
          </p:nvSpPr>
          <p:spPr bwMode="auto">
            <a:xfrm>
              <a:off x="1907704" y="4230103"/>
              <a:ext cx="5616624" cy="188168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Smart Sharing Data Layer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7732BD-F6F5-944F-1A96-953AFB2638C1}"/>
                </a:ext>
              </a:extLst>
            </p:cNvPr>
            <p:cNvSpPr/>
            <p:nvPr/>
          </p:nvSpPr>
          <p:spPr bwMode="auto">
            <a:xfrm>
              <a:off x="2094260" y="4938164"/>
              <a:ext cx="5206728" cy="981657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Storage Layer</a:t>
              </a:r>
            </a:p>
          </p:txBody>
        </p:sp>
        <p:pic>
          <p:nvPicPr>
            <p:cNvPr id="10" name="Picture 9" descr="A cartoon of a robot&#10;&#10;AI-generated content may be incorrect.">
              <a:extLst>
                <a:ext uri="{FF2B5EF4-FFF2-40B4-BE49-F238E27FC236}">
                  <a16:creationId xmlns:a16="http://schemas.microsoft.com/office/drawing/2014/main" id="{7FBEED94-0541-0268-7FD2-FC861848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760" y="5156283"/>
              <a:ext cx="291458" cy="291458"/>
            </a:xfrm>
            <a:prstGeom prst="rect">
              <a:avLst/>
            </a:prstGeom>
          </p:spPr>
        </p:pic>
        <p:pic>
          <p:nvPicPr>
            <p:cNvPr id="11" name="Picture 10" descr="A cartoon of a robot&#10;&#10;AI-generated content may be incorrect.">
              <a:extLst>
                <a:ext uri="{FF2B5EF4-FFF2-40B4-BE49-F238E27FC236}">
                  <a16:creationId xmlns:a16="http://schemas.microsoft.com/office/drawing/2014/main" id="{D0F12870-4260-A268-C647-666EFC23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4311718"/>
              <a:ext cx="291458" cy="2914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EE2F13-EE7C-B5EC-7A1C-9D4002151595}"/>
                </a:ext>
              </a:extLst>
            </p:cNvPr>
            <p:cNvSpPr txBox="1"/>
            <p:nvPr/>
          </p:nvSpPr>
          <p:spPr bwMode="auto">
            <a:xfrm>
              <a:off x="5802132" y="5175347"/>
              <a:ext cx="1218139" cy="378486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400" b="0" kern="0" dirty="0"/>
                <a:t>AI Compression Agent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E4962-CFDE-5D39-4588-4AB570108E85}"/>
                </a:ext>
              </a:extLst>
            </p:cNvPr>
            <p:cNvSpPr txBox="1"/>
            <p:nvPr/>
          </p:nvSpPr>
          <p:spPr bwMode="auto">
            <a:xfrm>
              <a:off x="2267744" y="5277570"/>
              <a:ext cx="1296143" cy="270346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400" b="0" kern="0" dirty="0" err="1"/>
                <a:t>Postdiction</a:t>
              </a:r>
              <a:r>
                <a:rPr lang="en-US" sz="400" b="0" kern="0" dirty="0"/>
                <a:t> Agent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80CFCD-349B-1E18-3C97-B82606581CEC}"/>
                </a:ext>
              </a:extLst>
            </p:cNvPr>
            <p:cNvSpPr txBox="1"/>
            <p:nvPr/>
          </p:nvSpPr>
          <p:spPr bwMode="auto">
            <a:xfrm>
              <a:off x="5060275" y="4380008"/>
              <a:ext cx="1296143" cy="270346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400" b="0" kern="0" dirty="0"/>
                <a:t>Data Sharing Agent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999A6F2B-D1F7-06F1-D22D-3779E4DA4505}"/>
                </a:ext>
              </a:extLst>
            </p:cNvPr>
            <p:cNvCxnSpPr>
              <a:cxnSpLocks/>
              <a:stCxn id="11" idx="3"/>
              <a:endCxn id="10" idx="1"/>
            </p:cNvCxnSpPr>
            <p:nvPr/>
          </p:nvCxnSpPr>
          <p:spPr bwMode="auto">
            <a:xfrm>
              <a:off x="4719442" y="4457447"/>
              <a:ext cx="564318" cy="844565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pic>
          <p:nvPicPr>
            <p:cNvPr id="16" name="Picture 15" descr="A cartoon of a robot&#10;&#10;AI-generated content may be incorrect.">
              <a:extLst>
                <a:ext uri="{FF2B5EF4-FFF2-40B4-BE49-F238E27FC236}">
                  <a16:creationId xmlns:a16="http://schemas.microsoft.com/office/drawing/2014/main" id="{73AFA79E-8D17-584E-E337-9D9FAE56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08" y="5149772"/>
              <a:ext cx="291458" cy="291458"/>
            </a:xfrm>
            <a:prstGeom prst="rect">
              <a:avLst/>
            </a:prstGeom>
          </p:spPr>
        </p:pic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D6BD9378-5007-6CE5-F055-B745D5744DAF}"/>
                </a:ext>
              </a:extLst>
            </p:cNvPr>
            <p:cNvCxnSpPr>
              <a:cxnSpLocks/>
              <a:stCxn id="11" idx="1"/>
              <a:endCxn id="16" idx="3"/>
            </p:cNvCxnSpPr>
            <p:nvPr/>
          </p:nvCxnSpPr>
          <p:spPr bwMode="auto">
            <a:xfrm rot="10800000" flipV="1">
              <a:off x="3839666" y="4457447"/>
              <a:ext cx="588318" cy="838054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059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5B14AB-2ABB-208C-EEAA-DA875956A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21734"/>
            <a:ext cx="440282" cy="44028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D1B14B-EDA0-3207-D4AA-6195AA33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Sharing Data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1F0E1-DB65-E96C-0353-D9DCD065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E19-E111-4960-B4D1-A336F8663A94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D539B3-5B3B-2A6B-468A-1660A4A063E5}"/>
              </a:ext>
            </a:extLst>
          </p:cNvPr>
          <p:cNvGrpSpPr/>
          <p:nvPr/>
        </p:nvGrpSpPr>
        <p:grpSpPr>
          <a:xfrm>
            <a:off x="6245338" y="1516531"/>
            <a:ext cx="312511" cy="418922"/>
            <a:chOff x="899592" y="3557237"/>
            <a:chExt cx="683272" cy="9159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DE4FC3-E9FA-F93B-CE52-775550DCE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789893"/>
              <a:ext cx="683272" cy="6832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A5259F-5A22-49AB-7478-C5DA125B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295" y="3557237"/>
              <a:ext cx="193863" cy="19386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EDC4347-026E-1512-7F67-F87A2E4A2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13" y="5175814"/>
            <a:ext cx="440282" cy="4402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5E3687-6F3A-EBF0-795F-3C74D3CEB6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73" y="4311718"/>
            <a:ext cx="440282" cy="44028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93FCE0D-D1EA-0496-0D0D-DB5A9DF8A0B2}"/>
              </a:ext>
            </a:extLst>
          </p:cNvPr>
          <p:cNvGrpSpPr/>
          <p:nvPr/>
        </p:nvGrpSpPr>
        <p:grpSpPr>
          <a:xfrm>
            <a:off x="3052807" y="1525747"/>
            <a:ext cx="312594" cy="409707"/>
            <a:chOff x="2477378" y="3051578"/>
            <a:chExt cx="683453" cy="8957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379CCAF-37C8-C63C-D824-443822294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378" y="3263905"/>
              <a:ext cx="683453" cy="68345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E60A0AE-7ADF-93BC-1D4D-D9FABC4AE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234" y="3051578"/>
              <a:ext cx="193863" cy="19386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B3BBD1-984F-23AC-F43C-BC341B15F64B}"/>
              </a:ext>
            </a:extLst>
          </p:cNvPr>
          <p:cNvGrpSpPr/>
          <p:nvPr/>
        </p:nvGrpSpPr>
        <p:grpSpPr>
          <a:xfrm>
            <a:off x="2411759" y="1494331"/>
            <a:ext cx="312511" cy="441123"/>
            <a:chOff x="3475082" y="3508702"/>
            <a:chExt cx="683272" cy="9644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CA61E2-6B7E-3444-F011-4AACAB569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82" y="3789898"/>
              <a:ext cx="683272" cy="68327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C0ACFC-C3A1-BB9A-28E1-547625550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295" y="3508702"/>
              <a:ext cx="193863" cy="19386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A1435B-BE5B-55DA-157E-A3C0EE78C4F6}"/>
              </a:ext>
            </a:extLst>
          </p:cNvPr>
          <p:cNvGrpSpPr/>
          <p:nvPr/>
        </p:nvGrpSpPr>
        <p:grpSpPr>
          <a:xfrm>
            <a:off x="4301289" y="1532976"/>
            <a:ext cx="312511" cy="402477"/>
            <a:chOff x="4158354" y="4583306"/>
            <a:chExt cx="683272" cy="8799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9F4FFC-5421-305F-6D98-F6722F39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354" y="4780007"/>
              <a:ext cx="683272" cy="6832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839531-73D4-BFD2-18C5-239E6DA5F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059" y="4583306"/>
              <a:ext cx="193863" cy="19386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C1E84B-AC1B-9756-C4C5-69EEFEE3B7C4}"/>
              </a:ext>
            </a:extLst>
          </p:cNvPr>
          <p:cNvGrpSpPr/>
          <p:nvPr/>
        </p:nvGrpSpPr>
        <p:grpSpPr>
          <a:xfrm>
            <a:off x="4942337" y="1491541"/>
            <a:ext cx="333416" cy="443912"/>
            <a:chOff x="2915816" y="4558611"/>
            <a:chExt cx="728978" cy="970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15EE9C-B63F-5E78-81B1-4D7F2A7F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800199"/>
              <a:ext cx="728978" cy="7289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0EA710-B489-64E5-DE82-5A549F86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31" y="4558611"/>
              <a:ext cx="193863" cy="19386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13F9FE-70D9-FD07-6CEA-3929381742DC}"/>
              </a:ext>
            </a:extLst>
          </p:cNvPr>
          <p:cNvGrpSpPr/>
          <p:nvPr/>
        </p:nvGrpSpPr>
        <p:grpSpPr>
          <a:xfrm>
            <a:off x="5604287" y="1600114"/>
            <a:ext cx="312511" cy="335339"/>
            <a:chOff x="5758201" y="3555817"/>
            <a:chExt cx="683272" cy="73318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EC58FD-64C1-24CE-2A3A-7D3B5BDFE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01" y="3605728"/>
              <a:ext cx="683272" cy="68327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5CEA25A-7EAB-E0D3-8923-FE262AFEC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59" y="3555817"/>
              <a:ext cx="193863" cy="19386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2A50C2-89D1-EF7A-757B-1E9DE01D02D0}"/>
              </a:ext>
            </a:extLst>
          </p:cNvPr>
          <p:cNvGrpSpPr/>
          <p:nvPr/>
        </p:nvGrpSpPr>
        <p:grpSpPr>
          <a:xfrm>
            <a:off x="3693938" y="1567319"/>
            <a:ext cx="278817" cy="368136"/>
            <a:chOff x="4267192" y="2928915"/>
            <a:chExt cx="609603" cy="804889"/>
          </a:xfrm>
        </p:grpSpPr>
        <p:pic>
          <p:nvPicPr>
            <p:cNvPr id="37" name="Picture 36" descr="A blue and white camera&#10;&#10;AI-generated content may be incorrect.">
              <a:extLst>
                <a:ext uri="{FF2B5EF4-FFF2-40B4-BE49-F238E27FC236}">
                  <a16:creationId xmlns:a16="http://schemas.microsoft.com/office/drawing/2014/main" id="{50AF0D37-9575-DAB8-2053-D030DF9C6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2" y="3124201"/>
              <a:ext cx="609603" cy="60960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A5CC470-E629-C0E8-A535-D5EC1C877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073" y="2928915"/>
              <a:ext cx="193863" cy="193863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EBFC9F9-E7E3-D65E-CA06-258D842837EA}"/>
              </a:ext>
            </a:extLst>
          </p:cNvPr>
          <p:cNvSpPr/>
          <p:nvPr/>
        </p:nvSpPr>
        <p:spPr bwMode="auto">
          <a:xfrm>
            <a:off x="1907704" y="1225754"/>
            <a:ext cx="5616624" cy="138501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Application Layer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DFEC04-5616-D867-D898-FA5030DA2AEC}"/>
              </a:ext>
            </a:extLst>
          </p:cNvPr>
          <p:cNvSpPr/>
          <p:nvPr/>
        </p:nvSpPr>
        <p:spPr bwMode="auto">
          <a:xfrm>
            <a:off x="1893845" y="2713603"/>
            <a:ext cx="5630483" cy="133761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System Layer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6E9EA-FDED-45D7-45F3-BF217BE20F18}"/>
              </a:ext>
            </a:extLst>
          </p:cNvPr>
          <p:cNvSpPr/>
          <p:nvPr/>
        </p:nvSpPr>
        <p:spPr bwMode="auto">
          <a:xfrm>
            <a:off x="1907704" y="4230103"/>
            <a:ext cx="5616624" cy="188168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Smart Sharing Data Layer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AC38F2-A501-E052-1F12-8A55685C4883}"/>
              </a:ext>
            </a:extLst>
          </p:cNvPr>
          <p:cNvSpPr/>
          <p:nvPr/>
        </p:nvSpPr>
        <p:spPr bwMode="auto">
          <a:xfrm>
            <a:off x="2094260" y="4938164"/>
            <a:ext cx="5206728" cy="98165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Storage Layer</a:t>
            </a:r>
          </a:p>
        </p:txBody>
      </p:sp>
      <p:pic>
        <p:nvPicPr>
          <p:cNvPr id="53" name="Picture 52" descr="A cartoon of a robot&#10;&#10;AI-generated content may be incorrect.">
            <a:extLst>
              <a:ext uri="{FF2B5EF4-FFF2-40B4-BE49-F238E27FC236}">
                <a16:creationId xmlns:a16="http://schemas.microsoft.com/office/drawing/2014/main" id="{84013C2C-DCAD-F2A8-2E69-90C1253407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60" y="5156283"/>
            <a:ext cx="291458" cy="291458"/>
          </a:xfrm>
          <a:prstGeom prst="rect">
            <a:avLst/>
          </a:prstGeom>
        </p:spPr>
      </p:pic>
      <p:pic>
        <p:nvPicPr>
          <p:cNvPr id="56" name="Picture 55" descr="A cartoon of a robot&#10;&#10;AI-generated content may be incorrect.">
            <a:extLst>
              <a:ext uri="{FF2B5EF4-FFF2-40B4-BE49-F238E27FC236}">
                <a16:creationId xmlns:a16="http://schemas.microsoft.com/office/drawing/2014/main" id="{55AE0932-FCA2-C63F-E15F-AD9B241AC3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11718"/>
            <a:ext cx="291458" cy="2914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C51A34E-BFCE-4A0F-726A-BDC258CA30F2}"/>
              </a:ext>
            </a:extLst>
          </p:cNvPr>
          <p:cNvSpPr txBox="1"/>
          <p:nvPr/>
        </p:nvSpPr>
        <p:spPr bwMode="auto">
          <a:xfrm>
            <a:off x="5802132" y="5164537"/>
            <a:ext cx="1218140" cy="400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kern="0" dirty="0"/>
              <a:t>AI Compression Agent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4D2D13-70D2-A60B-0658-2013E8E43121}"/>
              </a:ext>
            </a:extLst>
          </p:cNvPr>
          <p:cNvSpPr txBox="1"/>
          <p:nvPr/>
        </p:nvSpPr>
        <p:spPr bwMode="auto">
          <a:xfrm>
            <a:off x="2267744" y="5289633"/>
            <a:ext cx="1296144" cy="246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kern="0" dirty="0" err="1"/>
              <a:t>Postdiction</a:t>
            </a:r>
            <a:r>
              <a:rPr lang="en-US" sz="1000" b="0" kern="0" dirty="0"/>
              <a:t> Agent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5368B-A840-8549-3E07-412D985A23DA}"/>
              </a:ext>
            </a:extLst>
          </p:cNvPr>
          <p:cNvSpPr txBox="1"/>
          <p:nvPr/>
        </p:nvSpPr>
        <p:spPr bwMode="auto">
          <a:xfrm>
            <a:off x="5060275" y="4392073"/>
            <a:ext cx="1296144" cy="246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kern="0" dirty="0"/>
              <a:t>Data Sharing Agent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8F6C22AA-75FB-D240-0F53-6D8A4D23C661}"/>
              </a:ext>
            </a:extLst>
          </p:cNvPr>
          <p:cNvCxnSpPr>
            <a:cxnSpLocks/>
            <a:stCxn id="56" idx="3"/>
            <a:endCxn id="53" idx="1"/>
          </p:cNvCxnSpPr>
          <p:nvPr/>
        </p:nvCxnSpPr>
        <p:spPr bwMode="auto">
          <a:xfrm>
            <a:off x="4719442" y="4457447"/>
            <a:ext cx="564318" cy="84456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69114B1A-F7BC-ABD7-487F-F6660AED634B}"/>
              </a:ext>
            </a:extLst>
          </p:cNvPr>
          <p:cNvCxnSpPr>
            <a:cxnSpLocks/>
            <a:stCxn id="15" idx="2"/>
            <a:endCxn id="56" idx="0"/>
          </p:cNvCxnSpPr>
          <p:nvPr/>
        </p:nvCxnSpPr>
        <p:spPr bwMode="auto">
          <a:xfrm rot="16200000" flipH="1">
            <a:off x="3499712" y="3237717"/>
            <a:ext cx="610774" cy="1537227"/>
          </a:xfrm>
          <a:prstGeom prst="bentConnector3">
            <a:avLst>
              <a:gd name="adj1" fmla="val 4064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111" name="Picture 110" descr="A cartoon of a robot&#10;&#10;AI-generated content may be incorrect.">
            <a:extLst>
              <a:ext uri="{FF2B5EF4-FFF2-40B4-BE49-F238E27FC236}">
                <a16:creationId xmlns:a16="http://schemas.microsoft.com/office/drawing/2014/main" id="{A1C17872-D49C-F121-FF87-7B3AA9CF74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08" y="5149772"/>
            <a:ext cx="291458" cy="2914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5A0248-9055-223C-D1B6-3942C1A7D062}"/>
              </a:ext>
            </a:extLst>
          </p:cNvPr>
          <p:cNvSpPr/>
          <p:nvPr/>
        </p:nvSpPr>
        <p:spPr bwMode="auto">
          <a:xfrm>
            <a:off x="2274645" y="2011244"/>
            <a:ext cx="1530838" cy="468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Smart</a:t>
            </a:r>
          </a:p>
          <a:p>
            <a:r>
              <a:rPr lang="en-US" sz="1200" dirty="0"/>
              <a:t>Environments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EEED1-0CD5-4561-59CA-748B93129731}"/>
              </a:ext>
            </a:extLst>
          </p:cNvPr>
          <p:cNvSpPr/>
          <p:nvPr/>
        </p:nvSpPr>
        <p:spPr bwMode="auto">
          <a:xfrm>
            <a:off x="3922198" y="2026587"/>
            <a:ext cx="1301055" cy="468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EA23D-D1AC-8967-37FC-575E3B8AF245}"/>
              </a:ext>
            </a:extLst>
          </p:cNvPr>
          <p:cNvSpPr/>
          <p:nvPr/>
        </p:nvSpPr>
        <p:spPr bwMode="auto">
          <a:xfrm>
            <a:off x="5318411" y="2036096"/>
            <a:ext cx="1550944" cy="43936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Smart Mobility</a:t>
            </a:r>
          </a:p>
          <a:p>
            <a:r>
              <a:rPr lang="en-US" sz="1200" dirty="0"/>
              <a:t>&amp; Health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0FE52B-4248-8668-0963-604EDA606A13}"/>
              </a:ext>
            </a:extLst>
          </p:cNvPr>
          <p:cNvSpPr/>
          <p:nvPr/>
        </p:nvSpPr>
        <p:spPr bwMode="auto">
          <a:xfrm>
            <a:off x="2388486" y="3016944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Collaboration</a:t>
            </a:r>
          </a:p>
          <a:p>
            <a:r>
              <a:rPr lang="en-US" sz="1200" dirty="0"/>
              <a:t>Coordinator</a:t>
            </a:r>
          </a:p>
          <a:p>
            <a:r>
              <a:rPr lang="en-US" sz="1200" dirty="0"/>
              <a:t>Agent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20F0EC-996A-5FFC-85C0-D907B9509560}"/>
              </a:ext>
            </a:extLst>
          </p:cNvPr>
          <p:cNvSpPr/>
          <p:nvPr/>
        </p:nvSpPr>
        <p:spPr bwMode="auto">
          <a:xfrm>
            <a:off x="3927254" y="3001722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Workload</a:t>
            </a:r>
          </a:p>
          <a:p>
            <a:r>
              <a:rPr lang="en-US" sz="1200" dirty="0"/>
              <a:t>Orchestrator 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BAD81-505A-C965-3B40-4C616A5F65D1}"/>
              </a:ext>
            </a:extLst>
          </p:cNvPr>
          <p:cNvSpPr/>
          <p:nvPr/>
        </p:nvSpPr>
        <p:spPr bwMode="auto">
          <a:xfrm>
            <a:off x="5466023" y="3001722"/>
            <a:ext cx="1296000" cy="684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Resource</a:t>
            </a:r>
          </a:p>
          <a:p>
            <a:r>
              <a:rPr lang="en-US" sz="1200" dirty="0"/>
              <a:t>Optimization</a:t>
            </a:r>
          </a:p>
          <a:p>
            <a:r>
              <a:rPr lang="en-US" sz="1200" dirty="0"/>
              <a:t>Agent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9" name="Picture 68" descr="A cartoon of a robot&#10;&#10;AI-generated content may be incorrect.">
            <a:extLst>
              <a:ext uri="{FF2B5EF4-FFF2-40B4-BE49-F238E27FC236}">
                <a16:creationId xmlns:a16="http://schemas.microsoft.com/office/drawing/2014/main" id="{AF0C9194-494F-0AAB-3D92-3FA1FD443D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25" y="2129430"/>
            <a:ext cx="291458" cy="291458"/>
          </a:xfrm>
          <a:prstGeom prst="rect">
            <a:avLst/>
          </a:prstGeom>
        </p:spPr>
      </p:pic>
      <p:pic>
        <p:nvPicPr>
          <p:cNvPr id="70" name="Picture 69" descr="A cartoon of a robot&#10;&#10;AI-generated content may be incorrect.">
            <a:extLst>
              <a:ext uri="{FF2B5EF4-FFF2-40B4-BE49-F238E27FC236}">
                <a16:creationId xmlns:a16="http://schemas.microsoft.com/office/drawing/2014/main" id="{282B0D30-46B0-64D6-D06F-8F47AC2464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06" y="2132856"/>
            <a:ext cx="291458" cy="291458"/>
          </a:xfrm>
          <a:prstGeom prst="rect">
            <a:avLst/>
          </a:prstGeom>
        </p:spPr>
      </p:pic>
      <p:pic>
        <p:nvPicPr>
          <p:cNvPr id="71" name="Picture 70" descr="A cartoon of a robot&#10;&#10;AI-generated content may be incorrect.">
            <a:extLst>
              <a:ext uri="{FF2B5EF4-FFF2-40B4-BE49-F238E27FC236}">
                <a16:creationId xmlns:a16="http://schemas.microsoft.com/office/drawing/2014/main" id="{469A69F4-74CA-7BE0-FD77-E127A95322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44" y="2129430"/>
            <a:ext cx="291458" cy="291458"/>
          </a:xfrm>
          <a:prstGeom prst="rect">
            <a:avLst/>
          </a:prstGeom>
        </p:spPr>
      </p:pic>
      <p:pic>
        <p:nvPicPr>
          <p:cNvPr id="72" name="Picture 71" descr="A cartoon of a robot&#10;&#10;AI-generated content may be incorrect.">
            <a:extLst>
              <a:ext uri="{FF2B5EF4-FFF2-40B4-BE49-F238E27FC236}">
                <a16:creationId xmlns:a16="http://schemas.microsoft.com/office/drawing/2014/main" id="{B31668C7-5F27-854B-DEE4-88A7E0C729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66115"/>
            <a:ext cx="291458" cy="291458"/>
          </a:xfrm>
          <a:prstGeom prst="rect">
            <a:avLst/>
          </a:prstGeom>
        </p:spPr>
      </p:pic>
      <p:pic>
        <p:nvPicPr>
          <p:cNvPr id="73" name="Picture 72" descr="A cartoon of a robot&#10;&#10;AI-generated content may be incorrect.">
            <a:extLst>
              <a:ext uri="{FF2B5EF4-FFF2-40B4-BE49-F238E27FC236}">
                <a16:creationId xmlns:a16="http://schemas.microsoft.com/office/drawing/2014/main" id="{FD87821B-CE45-1790-928E-DF03433977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42" y="3372188"/>
            <a:ext cx="291458" cy="291458"/>
          </a:xfrm>
          <a:prstGeom prst="rect">
            <a:avLst/>
          </a:prstGeom>
        </p:spPr>
      </p:pic>
      <p:pic>
        <p:nvPicPr>
          <p:cNvPr id="74" name="Picture 73" descr="A cartoon of a robot&#10;&#10;AI-generated content may be incorrect.">
            <a:extLst>
              <a:ext uri="{FF2B5EF4-FFF2-40B4-BE49-F238E27FC236}">
                <a16:creationId xmlns:a16="http://schemas.microsoft.com/office/drawing/2014/main" id="{C531FE15-1D96-63BE-B124-9C4FEC3642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27" y="3372188"/>
            <a:ext cx="291458" cy="291458"/>
          </a:xfrm>
          <a:prstGeom prst="rect">
            <a:avLst/>
          </a:prstGeom>
        </p:spPr>
      </p:pic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6D2DCF0E-681C-32B2-385A-0C0C7835320C}"/>
              </a:ext>
            </a:extLst>
          </p:cNvPr>
          <p:cNvCxnSpPr>
            <a:cxnSpLocks/>
            <a:stCxn id="19" idx="2"/>
            <a:endCxn id="56" idx="0"/>
          </p:cNvCxnSpPr>
          <p:nvPr/>
        </p:nvCxnSpPr>
        <p:spPr bwMode="auto">
          <a:xfrm rot="5400000">
            <a:off x="5030870" y="3228565"/>
            <a:ext cx="625996" cy="1540310"/>
          </a:xfrm>
          <a:prstGeom prst="bentConnector3">
            <a:avLst>
              <a:gd name="adj1" fmla="val 4289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9781659-ABFC-47D6-A420-EF5A70BF6E80}"/>
              </a:ext>
            </a:extLst>
          </p:cNvPr>
          <p:cNvCxnSpPr>
            <a:cxnSpLocks/>
            <a:stCxn id="17" idx="2"/>
            <a:endCxn id="56" idx="0"/>
          </p:cNvCxnSpPr>
          <p:nvPr/>
        </p:nvCxnSpPr>
        <p:spPr bwMode="auto">
          <a:xfrm rot="5400000">
            <a:off x="4261486" y="3997950"/>
            <a:ext cx="625996" cy="154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C8354297-9E33-FF34-DF17-982510723A5A}"/>
              </a:ext>
            </a:extLst>
          </p:cNvPr>
          <p:cNvCxnSpPr>
            <a:cxnSpLocks/>
            <a:stCxn id="56" idx="1"/>
            <a:endCxn id="111" idx="3"/>
          </p:cNvCxnSpPr>
          <p:nvPr/>
        </p:nvCxnSpPr>
        <p:spPr bwMode="auto">
          <a:xfrm rot="10800000" flipV="1">
            <a:off x="3839666" y="4457447"/>
            <a:ext cx="588318" cy="83805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088144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 bwMode="auto">
        <a:solidFill>
          <a:srgbClr val="00355E"/>
        </a:solidFill>
        <a:ln>
          <a:solidFill>
            <a:srgbClr val="00355E"/>
          </a:solidFill>
        </a:ln>
        <a:extLs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algn="l">
          <a:defRPr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30905</TotalTime>
  <Words>2626</Words>
  <Application>Microsoft Office PowerPoint</Application>
  <PresentationFormat>On-screen Show (4:3)</PresentationFormat>
  <Paragraphs>681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Calibri</vt:lpstr>
      <vt:lpstr>Courier New</vt:lpstr>
      <vt:lpstr>Public Sans</vt:lpstr>
      <vt:lpstr>Roboto</vt:lpstr>
      <vt:lpstr>System Font Regular</vt:lpstr>
      <vt:lpstr>Tahoma</vt:lpstr>
      <vt:lpstr>Times New Roman</vt:lpstr>
      <vt:lpstr>Wingdings</vt:lpstr>
      <vt:lpstr>Default Design</vt:lpstr>
      <vt:lpstr>Rethinking Big Data Scale: Balancing Accuracy, Collaboration, &amp; Storage</vt:lpstr>
      <vt:lpstr>Outline</vt:lpstr>
      <vt:lpstr>Observation</vt:lpstr>
      <vt:lpstr>Data storage Challenge</vt:lpstr>
      <vt:lpstr>Dark Data</vt:lpstr>
      <vt:lpstr>AI Agent Ecosystems</vt:lpstr>
      <vt:lpstr>Challenge and Postulation</vt:lpstr>
      <vt:lpstr>Smart Data Sharing</vt:lpstr>
      <vt:lpstr>Smart Sharing Data Layer</vt:lpstr>
      <vt:lpstr>Key Design Dimensions</vt:lpstr>
      <vt:lpstr>Key Design Dimensions (cond.)</vt:lpstr>
      <vt:lpstr>Intelligence within the Storage Layer  </vt:lpstr>
      <vt:lpstr>Signature-Based Compression </vt:lpstr>
      <vt:lpstr>SIBACO Overview</vt:lpstr>
      <vt:lpstr>COMPASS Learning Phase</vt:lpstr>
      <vt:lpstr>COMPASS Compression Phase</vt:lpstr>
      <vt:lpstr>COMPASS Evaluation</vt:lpstr>
      <vt:lpstr>Data Decay</vt:lpstr>
      <vt:lpstr>Data Postdiction</vt:lpstr>
      <vt:lpstr>Data Postdiction Example</vt:lpstr>
      <vt:lpstr>Space and Accuracy</vt:lpstr>
      <vt:lpstr>Postdiction Pipeline</vt:lpstr>
      <vt:lpstr>Outlier Detection</vt:lpstr>
      <vt:lpstr>Clustering</vt:lpstr>
      <vt:lpstr>Accuracy Tuning</vt:lpstr>
      <vt:lpstr>Final Output</vt:lpstr>
      <vt:lpstr>Applicability of Postdiction &amp; Scaling</vt:lpstr>
      <vt:lpstr>Machine Learning Impact</vt:lpstr>
      <vt:lpstr>Machine Learning Selection</vt:lpstr>
      <vt:lpstr>Smart Sharing Data Layer</vt:lpstr>
      <vt:lpstr>Data Volume and Network Awareness</vt:lpstr>
      <vt:lpstr>Experimental Results</vt:lpstr>
      <vt:lpstr>Conclusions</vt:lpstr>
      <vt:lpstr>Acknowledgement</vt:lpstr>
      <vt:lpstr>Rethinking Big Data Scale: Balancing Accuracy, Collaboration, &amp; Storage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Exploration of Telco Big Data with Compression and Decaying</dc:title>
  <dc:subject>University of Cyprus</dc:subject>
  <dc:creator>Demetris Zeinalipour;Costantinos Costa</dc:creator>
  <cp:lastModifiedBy>Constantinos Costa</cp:lastModifiedBy>
  <cp:revision>2712</cp:revision>
  <cp:lastPrinted>2018-07-02T06:00:08Z</cp:lastPrinted>
  <dcterms:created xsi:type="dcterms:W3CDTF">2016-03-24T13:15:50Z</dcterms:created>
  <dcterms:modified xsi:type="dcterms:W3CDTF">2026-03-09T08:49:11Z</dcterms:modified>
</cp:coreProperties>
</file>