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1539" r:id="rId2"/>
    <p:sldId id="2199" r:id="rId3"/>
    <p:sldId id="2193" r:id="rId4"/>
    <p:sldId id="2152" r:id="rId5"/>
    <p:sldId id="2150" r:id="rId6"/>
    <p:sldId id="1952" r:id="rId7"/>
    <p:sldId id="2145" r:id="rId8"/>
    <p:sldId id="2151" r:id="rId9"/>
    <p:sldId id="259" r:id="rId10"/>
    <p:sldId id="260" r:id="rId11"/>
    <p:sldId id="265" r:id="rId12"/>
    <p:sldId id="2173" r:id="rId13"/>
    <p:sldId id="261" r:id="rId14"/>
    <p:sldId id="269" r:id="rId15"/>
    <p:sldId id="2175" r:id="rId16"/>
    <p:sldId id="2202" r:id="rId17"/>
    <p:sldId id="2209" r:id="rId18"/>
    <p:sldId id="2210" r:id="rId19"/>
    <p:sldId id="2201" r:id="rId20"/>
    <p:sldId id="2206" r:id="rId21"/>
    <p:sldId id="2104" r:id="rId22"/>
    <p:sldId id="1969" r:id="rId23"/>
    <p:sldId id="2190" r:id="rId24"/>
    <p:sldId id="1980" r:id="rId25"/>
    <p:sldId id="2094" r:id="rId26"/>
    <p:sldId id="2166" r:id="rId27"/>
    <p:sldId id="2095" r:id="rId28"/>
    <p:sldId id="2167" r:id="rId29"/>
    <p:sldId id="278" r:id="rId30"/>
    <p:sldId id="279" r:id="rId31"/>
    <p:sldId id="270" r:id="rId32"/>
    <p:sldId id="280" r:id="rId33"/>
    <p:sldId id="281" r:id="rId34"/>
    <p:sldId id="285" r:id="rId35"/>
    <p:sldId id="2178" r:id="rId36"/>
    <p:sldId id="2205" r:id="rId37"/>
    <p:sldId id="2208" r:id="rId38"/>
    <p:sldId id="264" r:id="rId39"/>
    <p:sldId id="2179" r:id="rId40"/>
  </p:sldIdLst>
  <p:sldSz cx="9144000" cy="6858000" type="screen4x3"/>
  <p:notesSz cx="7010400" cy="9296400"/>
  <p:defaultTextStyle>
    <a:defPPr>
      <a:defRPr lang="el-GR"/>
    </a:defPPr>
    <a:lvl1pPr algn="l" rtl="0" fontAlgn="base">
      <a:spcBef>
        <a:spcPct val="0"/>
      </a:spcBef>
      <a:spcAft>
        <a:spcPct val="0"/>
      </a:spcAft>
      <a:defRPr sz="3600" b="1" kern="1200">
        <a:solidFill>
          <a:schemeClr val="tx2"/>
        </a:solidFill>
        <a:latin typeface="Arial" charset="0"/>
        <a:ea typeface="ＭＳ Ｐゴシック" charset="-128"/>
        <a:cs typeface="+mn-cs"/>
      </a:defRPr>
    </a:lvl1pPr>
    <a:lvl2pPr marL="457200" algn="l" rtl="0" fontAlgn="base">
      <a:spcBef>
        <a:spcPct val="0"/>
      </a:spcBef>
      <a:spcAft>
        <a:spcPct val="0"/>
      </a:spcAft>
      <a:defRPr sz="3600" b="1" kern="1200">
        <a:solidFill>
          <a:schemeClr val="tx2"/>
        </a:solidFill>
        <a:latin typeface="Arial" charset="0"/>
        <a:ea typeface="ＭＳ Ｐゴシック" charset="-128"/>
        <a:cs typeface="+mn-cs"/>
      </a:defRPr>
    </a:lvl2pPr>
    <a:lvl3pPr marL="914400" algn="l" rtl="0" fontAlgn="base">
      <a:spcBef>
        <a:spcPct val="0"/>
      </a:spcBef>
      <a:spcAft>
        <a:spcPct val="0"/>
      </a:spcAft>
      <a:defRPr sz="3600" b="1" kern="1200">
        <a:solidFill>
          <a:schemeClr val="tx2"/>
        </a:solidFill>
        <a:latin typeface="Arial" charset="0"/>
        <a:ea typeface="ＭＳ Ｐゴシック" charset="-128"/>
        <a:cs typeface="+mn-cs"/>
      </a:defRPr>
    </a:lvl3pPr>
    <a:lvl4pPr marL="1371600" algn="l" rtl="0" fontAlgn="base">
      <a:spcBef>
        <a:spcPct val="0"/>
      </a:spcBef>
      <a:spcAft>
        <a:spcPct val="0"/>
      </a:spcAft>
      <a:defRPr sz="3600" b="1" kern="1200">
        <a:solidFill>
          <a:schemeClr val="tx2"/>
        </a:solidFill>
        <a:latin typeface="Arial" charset="0"/>
        <a:ea typeface="ＭＳ Ｐゴシック" charset="-128"/>
        <a:cs typeface="+mn-cs"/>
      </a:defRPr>
    </a:lvl4pPr>
    <a:lvl5pPr marL="1828800" algn="l" rtl="0" fontAlgn="base">
      <a:spcBef>
        <a:spcPct val="0"/>
      </a:spcBef>
      <a:spcAft>
        <a:spcPct val="0"/>
      </a:spcAft>
      <a:defRPr sz="3600" b="1" kern="1200">
        <a:solidFill>
          <a:schemeClr val="tx2"/>
        </a:solidFill>
        <a:latin typeface="Arial" charset="0"/>
        <a:ea typeface="ＭＳ Ｐゴシック" charset="-128"/>
        <a:cs typeface="+mn-cs"/>
      </a:defRPr>
    </a:lvl5pPr>
    <a:lvl6pPr marL="2286000" algn="l" defTabSz="914400" rtl="0" eaLnBrk="1" latinLnBrk="0" hangingPunct="1">
      <a:defRPr sz="3600" b="1" kern="1200">
        <a:solidFill>
          <a:schemeClr val="tx2"/>
        </a:solidFill>
        <a:latin typeface="Arial" charset="0"/>
        <a:ea typeface="ＭＳ Ｐゴシック" charset="-128"/>
        <a:cs typeface="+mn-cs"/>
      </a:defRPr>
    </a:lvl6pPr>
    <a:lvl7pPr marL="2743200" algn="l" defTabSz="914400" rtl="0" eaLnBrk="1" latinLnBrk="0" hangingPunct="1">
      <a:defRPr sz="3600" b="1" kern="1200">
        <a:solidFill>
          <a:schemeClr val="tx2"/>
        </a:solidFill>
        <a:latin typeface="Arial" charset="0"/>
        <a:ea typeface="ＭＳ Ｐゴシック" charset="-128"/>
        <a:cs typeface="+mn-cs"/>
      </a:defRPr>
    </a:lvl7pPr>
    <a:lvl8pPr marL="3200400" algn="l" defTabSz="914400" rtl="0" eaLnBrk="1" latinLnBrk="0" hangingPunct="1">
      <a:defRPr sz="3600" b="1" kern="1200">
        <a:solidFill>
          <a:schemeClr val="tx2"/>
        </a:solidFill>
        <a:latin typeface="Arial" charset="0"/>
        <a:ea typeface="ＭＳ Ｐゴシック" charset="-128"/>
        <a:cs typeface="+mn-cs"/>
      </a:defRPr>
    </a:lvl8pPr>
    <a:lvl9pPr marL="3657600" algn="l" defTabSz="914400" rtl="0" eaLnBrk="1" latinLnBrk="0" hangingPunct="1">
      <a:defRPr sz="3600" b="1" kern="1200">
        <a:solidFill>
          <a:schemeClr val="tx2"/>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008080"/>
    <a:srgbClr val="00CCFF"/>
    <a:srgbClr val="7FA4A7"/>
    <a:srgbClr val="99CC00"/>
    <a:srgbClr val="FF9933"/>
    <a:srgbClr val="FFCC00"/>
    <a:srgbClr val="FF5050"/>
    <a:srgbClr val="FF7C80"/>
    <a:srgbClr val="00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5" autoAdjust="0"/>
    <p:restoredTop sz="96236" autoAdjust="0"/>
  </p:normalViewPr>
  <p:slideViewPr>
    <p:cSldViewPr>
      <p:cViewPr varScale="1">
        <p:scale>
          <a:sx n="103" d="100"/>
          <a:sy n="103" d="100"/>
        </p:scale>
        <p:origin x="884" y="6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26"/>
    </p:cViewPr>
  </p:sorterViewPr>
  <p:notesViewPr>
    <p:cSldViewPr>
      <p:cViewPr varScale="1">
        <p:scale>
          <a:sx n="80" d="100"/>
          <a:sy n="80" d="100"/>
        </p:scale>
        <p:origin x="3882" y="9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3" name="Rectangle 3"/>
          <p:cNvSpPr>
            <a:spLocks noGrp="1" noChangeArrowheads="1"/>
          </p:cNvSpPr>
          <p:nvPr>
            <p:ph type="dt" sz="quarter"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n-US"/>
          </a:p>
        </p:txBody>
      </p:sp>
      <p:sp>
        <p:nvSpPr>
          <p:cNvPr id="307204" name="Rectangle 4"/>
          <p:cNvSpPr>
            <a:spLocks noGrp="1" noChangeArrowheads="1"/>
          </p:cNvSpPr>
          <p:nvPr>
            <p:ph type="ftr" sz="quarter" idx="2"/>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n-US"/>
          </a:p>
        </p:txBody>
      </p:sp>
      <p:sp>
        <p:nvSpPr>
          <p:cNvPr id="307205" name="Rectangle 5"/>
          <p:cNvSpPr>
            <a:spLocks noGrp="1" noChangeArrowheads="1"/>
          </p:cNvSpPr>
          <p:nvPr>
            <p:ph type="sldNum" sz="quarter" idx="3"/>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51420950-7481-D64B-9C29-D8A6762D15B6}" type="slidenum">
              <a:rPr lang="en-US" altLang="en-US"/>
              <a:pPr/>
              <a:t>‹#›</a:t>
            </a:fld>
            <a:endParaRPr lang="en-US" altLang="en-US"/>
          </a:p>
        </p:txBody>
      </p:sp>
    </p:spTree>
    <p:extLst>
      <p:ext uri="{BB962C8B-B14F-4D97-AF65-F5344CB8AC3E}">
        <p14:creationId xmlns:p14="http://schemas.microsoft.com/office/powerpoint/2010/main" val="74349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87" name="Rectangle 3"/>
          <p:cNvSpPr>
            <a:spLocks noGrp="1" noChangeArrowheads="1"/>
          </p:cNvSpPr>
          <p:nvPr>
            <p:ph type="dt" idx="1"/>
          </p:nvPr>
        </p:nvSpPr>
        <p:spPr bwMode="auto">
          <a:xfrm>
            <a:off x="3971796" y="1"/>
            <a:ext cx="3036968" cy="463779"/>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lvl1pPr algn="r" defTabSz="928730">
              <a:defRPr sz="1200" b="0">
                <a:solidFill>
                  <a:schemeClr val="tx1"/>
                </a:solidFill>
                <a:latin typeface="Arial" charset="0"/>
                <a:ea typeface="+mn-ea"/>
                <a:cs typeface="+mn-cs"/>
              </a:defRPr>
            </a:lvl1pPr>
          </a:lstStyle>
          <a:p>
            <a:pPr>
              <a:defRPr/>
            </a:pPr>
            <a:endParaRPr lang="el-GR"/>
          </a:p>
        </p:txBody>
      </p:sp>
      <p:sp>
        <p:nvSpPr>
          <p:cNvPr id="54276"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700714" y="4416311"/>
            <a:ext cx="5608975" cy="4179961"/>
          </a:xfrm>
          <a:prstGeom prst="rect">
            <a:avLst/>
          </a:prstGeom>
          <a:noFill/>
          <a:ln w="9525">
            <a:noFill/>
            <a:miter lim="800000"/>
            <a:headEnd/>
            <a:tailEnd/>
          </a:ln>
          <a:effectLst/>
        </p:spPr>
        <p:txBody>
          <a:bodyPr vert="horz" wrap="square" lIns="92837" tIns="46420" rIns="92837" bIns="464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6390" name="Rectangle 6"/>
          <p:cNvSpPr>
            <a:spLocks noGrp="1" noChangeArrowheads="1"/>
          </p:cNvSpPr>
          <p:nvPr>
            <p:ph type="ftr" sz="quarter" idx="4"/>
          </p:nvPr>
        </p:nvSpPr>
        <p:spPr bwMode="auto">
          <a:xfrm>
            <a:off x="0"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l" defTabSz="928730">
              <a:defRPr sz="1200" b="0">
                <a:solidFill>
                  <a:schemeClr val="tx1"/>
                </a:solidFill>
                <a:latin typeface="Arial" charset="0"/>
                <a:ea typeface="+mn-ea"/>
                <a:cs typeface="+mn-cs"/>
              </a:defRPr>
            </a:lvl1pPr>
          </a:lstStyle>
          <a:p>
            <a:pPr>
              <a:defRPr/>
            </a:pPr>
            <a:endParaRPr lang="el-GR"/>
          </a:p>
        </p:txBody>
      </p:sp>
      <p:sp>
        <p:nvSpPr>
          <p:cNvPr id="16391" name="Rectangle 7"/>
          <p:cNvSpPr>
            <a:spLocks noGrp="1" noChangeArrowheads="1"/>
          </p:cNvSpPr>
          <p:nvPr>
            <p:ph type="sldNum" sz="quarter" idx="5"/>
          </p:nvPr>
        </p:nvSpPr>
        <p:spPr bwMode="auto">
          <a:xfrm>
            <a:off x="3971796" y="8831135"/>
            <a:ext cx="3036968" cy="463779"/>
          </a:xfrm>
          <a:prstGeom prst="rect">
            <a:avLst/>
          </a:prstGeom>
          <a:noFill/>
          <a:ln w="9525">
            <a:noFill/>
            <a:miter lim="800000"/>
            <a:headEnd/>
            <a:tailEnd/>
          </a:ln>
          <a:effectLst/>
        </p:spPr>
        <p:txBody>
          <a:bodyPr vert="horz" wrap="square" lIns="92837" tIns="46420" rIns="92837" bIns="46420" numCol="1" anchor="b" anchorCtr="0" compatLnSpc="1">
            <a:prstTxWarp prst="textNoShape">
              <a:avLst/>
            </a:prstTxWarp>
          </a:bodyPr>
          <a:lstStyle>
            <a:lvl1pPr algn="r" defTabSz="927202">
              <a:defRPr sz="1200" b="0">
                <a:solidFill>
                  <a:schemeClr val="tx1"/>
                </a:solidFill>
              </a:defRPr>
            </a:lvl1pPr>
          </a:lstStyle>
          <a:p>
            <a:fld id="{0028516D-C5DD-0742-8657-90A9C89A8A69}" type="slidenum">
              <a:rPr lang="el-GR" altLang="en-US"/>
              <a:pPr/>
              <a:t>‹#›</a:t>
            </a:fld>
            <a:endParaRPr lang="el-GR" altLang="en-US"/>
          </a:p>
        </p:txBody>
      </p:sp>
    </p:spTree>
    <p:extLst>
      <p:ext uri="{BB962C8B-B14F-4D97-AF65-F5344CB8AC3E}">
        <p14:creationId xmlns:p14="http://schemas.microsoft.com/office/powerpoint/2010/main" val="92678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1</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4343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509" tIns="46754" rIns="93509" bIns="46754"/>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83571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8516D-C5DD-0742-8657-90A9C89A8A69}" type="slidenum">
              <a:rPr lang="el-GR" altLang="en-US" smtClean="0"/>
              <a:pPr/>
              <a:t>21</a:t>
            </a:fld>
            <a:endParaRPr lang="el-GR" altLang="en-US"/>
          </a:p>
        </p:txBody>
      </p:sp>
    </p:spTree>
    <p:extLst>
      <p:ext uri="{BB962C8B-B14F-4D97-AF65-F5344CB8AC3E}">
        <p14:creationId xmlns:p14="http://schemas.microsoft.com/office/powerpoint/2010/main" val="225672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86954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TBD-DP: </a:t>
            </a:r>
            <a:r>
              <a:rPr lang="en-US" sz="1200" dirty="0"/>
              <a:t>Models + (1-f)% of RAW dataset.</a:t>
            </a:r>
          </a:p>
          <a:p>
            <a:endParaRPr lang="en-US" dirty="0"/>
          </a:p>
        </p:txBody>
      </p:sp>
      <p:sp>
        <p:nvSpPr>
          <p:cNvPr id="4" name="Slide Number Placeholder 3"/>
          <p:cNvSpPr>
            <a:spLocks noGrp="1"/>
          </p:cNvSpPr>
          <p:nvPr>
            <p:ph type="sldNum" sz="quarter" idx="10"/>
          </p:nvPr>
        </p:nvSpPr>
        <p:spPr/>
        <p:txBody>
          <a:bodyPr/>
          <a:lstStyle/>
          <a:p>
            <a:fld id="{0028516D-C5DD-0742-8657-90A9C89A8A69}" type="slidenum">
              <a:rPr lang="el-GR" altLang="en-US" smtClean="0"/>
              <a:pPr/>
              <a:t>25</a:t>
            </a:fld>
            <a:endParaRPr lang="el-GR" altLang="en-US"/>
          </a:p>
        </p:txBody>
      </p:sp>
    </p:spTree>
    <p:extLst>
      <p:ext uri="{BB962C8B-B14F-4D97-AF65-F5344CB8AC3E}">
        <p14:creationId xmlns:p14="http://schemas.microsoft.com/office/powerpoint/2010/main" val="1599453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122579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55211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2439051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32</a:t>
            </a:fld>
            <a:endParaRPr lang="en-US" sz="1400" b="0" strike="noStrike" spc="-1">
              <a:latin typeface="Times New Roman"/>
            </a:endParaRPr>
          </a:p>
        </p:txBody>
      </p:sp>
    </p:spTree>
    <p:extLst>
      <p:ext uri="{BB962C8B-B14F-4D97-AF65-F5344CB8AC3E}">
        <p14:creationId xmlns:p14="http://schemas.microsoft.com/office/powerpoint/2010/main" val="316450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34</a:t>
            </a:fld>
            <a:endParaRPr lang="en-US" sz="1400" b="0" strike="noStrike" spc="-1">
              <a:latin typeface="Times New Roman"/>
            </a:endParaRPr>
          </a:p>
        </p:txBody>
      </p:sp>
    </p:spTree>
    <p:extLst>
      <p:ext uri="{BB962C8B-B14F-4D97-AF65-F5344CB8AC3E}">
        <p14:creationId xmlns:p14="http://schemas.microsoft.com/office/powerpoint/2010/main" val="253311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827088"/>
            <a:ext cx="5438775" cy="4079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7"/>
          </p:nvPr>
        </p:nvSpPr>
        <p:spPr/>
        <p:txBody>
          <a:bodyPr/>
          <a:lstStyle/>
          <a:p>
            <a:pPr algn="r">
              <a:buNone/>
            </a:pPr>
            <a:fld id="{3D25FC28-D857-48FC-933B-077723B5EEAD}" type="slidenum">
              <a:rPr lang="en-US" sz="1400" b="0" strike="noStrike" spc="-1" smtClean="0">
                <a:latin typeface="Times New Roman"/>
              </a:rPr>
              <a:t>35</a:t>
            </a:fld>
            <a:endParaRPr lang="en-US" sz="1400" b="0" strike="noStrike" spc="-1">
              <a:latin typeface="Times New Roman"/>
            </a:endParaRPr>
          </a:p>
        </p:txBody>
      </p:sp>
    </p:spTree>
    <p:extLst>
      <p:ext uri="{BB962C8B-B14F-4D97-AF65-F5344CB8AC3E}">
        <p14:creationId xmlns:p14="http://schemas.microsoft.com/office/powerpoint/2010/main" val="2136592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defTabSz="927202" eaLnBrk="0" hangingPunct="0">
              <a:defRPr sz="3600" b="1">
                <a:solidFill>
                  <a:schemeClr val="tx2"/>
                </a:solidFill>
                <a:latin typeface="Arial" charset="0"/>
                <a:ea typeface="ＭＳ Ｐゴシック" charset="-128"/>
              </a:defRPr>
            </a:lvl1pPr>
            <a:lvl2pPr marL="741761" indent="-285293" defTabSz="927202" eaLnBrk="0" hangingPunct="0">
              <a:defRPr sz="3600" b="1">
                <a:solidFill>
                  <a:schemeClr val="tx2"/>
                </a:solidFill>
                <a:latin typeface="Arial" charset="0"/>
                <a:ea typeface="ＭＳ Ｐゴシック" charset="-128"/>
              </a:defRPr>
            </a:lvl2pPr>
            <a:lvl3pPr marL="1141171" indent="-228234" defTabSz="927202" eaLnBrk="0" hangingPunct="0">
              <a:defRPr sz="3600" b="1">
                <a:solidFill>
                  <a:schemeClr val="tx2"/>
                </a:solidFill>
                <a:latin typeface="Arial" charset="0"/>
                <a:ea typeface="ＭＳ Ｐゴシック" charset="-128"/>
              </a:defRPr>
            </a:lvl3pPr>
            <a:lvl4pPr marL="1597640" indent="-228234" defTabSz="927202" eaLnBrk="0" hangingPunct="0">
              <a:defRPr sz="3600" b="1">
                <a:solidFill>
                  <a:schemeClr val="tx2"/>
                </a:solidFill>
                <a:latin typeface="Arial" charset="0"/>
                <a:ea typeface="ＭＳ Ｐゴシック" charset="-128"/>
              </a:defRPr>
            </a:lvl4pPr>
            <a:lvl5pPr marL="2054108" indent="-228234" defTabSz="927202" eaLnBrk="0" hangingPunct="0">
              <a:defRPr sz="3600" b="1">
                <a:solidFill>
                  <a:schemeClr val="tx2"/>
                </a:solidFill>
                <a:latin typeface="Arial" charset="0"/>
                <a:ea typeface="ＭＳ Ｐゴシック" charset="-128"/>
              </a:defRPr>
            </a:lvl5pPr>
            <a:lvl6pPr marL="2510577" indent="-228234" defTabSz="927202" eaLnBrk="0" fontAlgn="base" hangingPunct="0">
              <a:spcBef>
                <a:spcPct val="0"/>
              </a:spcBef>
              <a:spcAft>
                <a:spcPct val="0"/>
              </a:spcAft>
              <a:defRPr sz="3600" b="1">
                <a:solidFill>
                  <a:schemeClr val="tx2"/>
                </a:solidFill>
                <a:latin typeface="Arial" charset="0"/>
                <a:ea typeface="ＭＳ Ｐゴシック" charset="-128"/>
              </a:defRPr>
            </a:lvl6pPr>
            <a:lvl7pPr marL="2967045" indent="-228234" defTabSz="927202" eaLnBrk="0" fontAlgn="base" hangingPunct="0">
              <a:spcBef>
                <a:spcPct val="0"/>
              </a:spcBef>
              <a:spcAft>
                <a:spcPct val="0"/>
              </a:spcAft>
              <a:defRPr sz="3600" b="1">
                <a:solidFill>
                  <a:schemeClr val="tx2"/>
                </a:solidFill>
                <a:latin typeface="Arial" charset="0"/>
                <a:ea typeface="ＭＳ Ｐゴシック" charset="-128"/>
              </a:defRPr>
            </a:lvl7pPr>
            <a:lvl8pPr marL="3423514" indent="-228234" defTabSz="927202" eaLnBrk="0" fontAlgn="base" hangingPunct="0">
              <a:spcBef>
                <a:spcPct val="0"/>
              </a:spcBef>
              <a:spcAft>
                <a:spcPct val="0"/>
              </a:spcAft>
              <a:defRPr sz="3600" b="1">
                <a:solidFill>
                  <a:schemeClr val="tx2"/>
                </a:solidFill>
                <a:latin typeface="Arial" charset="0"/>
                <a:ea typeface="ＭＳ Ｐゴシック" charset="-128"/>
              </a:defRPr>
            </a:lvl8pPr>
            <a:lvl9pPr marL="3879982" indent="-228234" defTabSz="927202" eaLnBrk="0" fontAlgn="base" hangingPunct="0">
              <a:spcBef>
                <a:spcPct val="0"/>
              </a:spcBef>
              <a:spcAft>
                <a:spcPct val="0"/>
              </a:spcAft>
              <a:defRPr sz="3600" b="1">
                <a:solidFill>
                  <a:schemeClr val="tx2"/>
                </a:solidFill>
                <a:latin typeface="Arial" charset="0"/>
                <a:ea typeface="ＭＳ Ｐゴシック" charset="-128"/>
              </a:defRPr>
            </a:lvl9pPr>
          </a:lstStyle>
          <a:p>
            <a:pPr eaLnBrk="1" hangingPunct="1"/>
            <a:fld id="{A176066D-C2CC-A244-84BB-1A871204EAC8}" type="slidenum">
              <a:rPr lang="el-GR" altLang="en-US" sz="1200" b="0">
                <a:solidFill>
                  <a:schemeClr val="tx1"/>
                </a:solidFill>
              </a:rPr>
              <a:pPr eaLnBrk="1" hangingPunct="1"/>
              <a:t>39</a:t>
            </a:fld>
            <a:endParaRPr lang="el-GR" alt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43438" cy="3481388"/>
          </a:xfrm>
          <a:ln w="12700"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3509" tIns="46754" rIns="93509" bIns="46754"/>
          <a:lstStyle/>
          <a:p>
            <a:pPr eaLnBrk="1" hangingPunct="1"/>
            <a:endParaRPr lang="en-US" altLang="en-US">
              <a:ea typeface="ＭＳ Ｐゴシック" charset="-128"/>
            </a:endParaRPr>
          </a:p>
        </p:txBody>
      </p:sp>
    </p:spTree>
    <p:extLst>
      <p:ext uri="{BB962C8B-B14F-4D97-AF65-F5344CB8AC3E}">
        <p14:creationId xmlns:p14="http://schemas.microsoft.com/office/powerpoint/2010/main" val="404146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5</a:t>
            </a:fld>
            <a:endParaRPr lang="el-GR" altLang="en-US"/>
          </a:p>
        </p:txBody>
      </p:sp>
    </p:spTree>
    <p:extLst>
      <p:ext uri="{BB962C8B-B14F-4D97-AF65-F5344CB8AC3E}">
        <p14:creationId xmlns:p14="http://schemas.microsoft.com/office/powerpoint/2010/main" val="139108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6</a:t>
            </a:fld>
            <a:endParaRPr lang="el-GR" altLang="en-US"/>
          </a:p>
        </p:txBody>
      </p:sp>
    </p:spTree>
    <p:extLst>
      <p:ext uri="{BB962C8B-B14F-4D97-AF65-F5344CB8AC3E}">
        <p14:creationId xmlns:p14="http://schemas.microsoft.com/office/powerpoint/2010/main" val="41766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Needles in a field full of haystacks</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8</a:t>
            </a:fld>
            <a:endParaRPr lang="el-GR" altLang="en-US"/>
          </a:p>
        </p:txBody>
      </p:sp>
    </p:spTree>
    <p:extLst>
      <p:ext uri="{BB962C8B-B14F-4D97-AF65-F5344CB8AC3E}">
        <p14:creationId xmlns:p14="http://schemas.microsoft.com/office/powerpoint/2010/main" val="202063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 better?</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10</a:t>
            </a:fld>
            <a:endParaRPr lang="el-GR" altLang="en-US"/>
          </a:p>
        </p:txBody>
      </p:sp>
    </p:spTree>
    <p:extLst>
      <p:ext uri="{BB962C8B-B14F-4D97-AF65-F5344CB8AC3E}">
        <p14:creationId xmlns:p14="http://schemas.microsoft.com/office/powerpoint/2010/main" val="124772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FC9F2-89A7-413D-90EA-63510EC6E7A7}" type="slidenum">
              <a:rPr lang="en-US" smtClean="0"/>
              <a:t>12</a:t>
            </a:fld>
            <a:endParaRPr lang="en-US"/>
          </a:p>
        </p:txBody>
      </p:sp>
    </p:spTree>
    <p:extLst>
      <p:ext uri="{BB962C8B-B14F-4D97-AF65-F5344CB8AC3E}">
        <p14:creationId xmlns:p14="http://schemas.microsoft.com/office/powerpoint/2010/main" val="366694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a:t>
            </a:r>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15</a:t>
            </a:fld>
            <a:endParaRPr lang="el-GR" altLang="en-US"/>
          </a:p>
        </p:txBody>
      </p:sp>
    </p:spTree>
    <p:extLst>
      <p:ext uri="{BB962C8B-B14F-4D97-AF65-F5344CB8AC3E}">
        <p14:creationId xmlns:p14="http://schemas.microsoft.com/office/powerpoint/2010/main" val="122036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17</a:t>
            </a:fld>
            <a:endParaRPr lang="el-GR" altLang="en-US"/>
          </a:p>
        </p:txBody>
      </p:sp>
    </p:spTree>
    <p:extLst>
      <p:ext uri="{BB962C8B-B14F-4D97-AF65-F5344CB8AC3E}">
        <p14:creationId xmlns:p14="http://schemas.microsoft.com/office/powerpoint/2010/main" val="226532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0028516D-C5DD-0742-8657-90A9C89A8A69}" type="slidenum">
              <a:rPr lang="el-GR" altLang="en-US" smtClean="0"/>
              <a:pPr/>
              <a:t>19</a:t>
            </a:fld>
            <a:endParaRPr lang="el-GR" altLang="en-US"/>
          </a:p>
        </p:txBody>
      </p:sp>
    </p:spTree>
    <p:extLst>
      <p:ext uri="{BB962C8B-B14F-4D97-AF65-F5344CB8AC3E}">
        <p14:creationId xmlns:p14="http://schemas.microsoft.com/office/powerpoint/2010/main" val="193192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id="{D590A2CD-FFCE-4406-8326-6654C78ED598}"/>
              </a:ext>
            </a:extLst>
          </p:cNvPr>
          <p:cNvSpPr/>
          <p:nvPr userDrawn="1"/>
        </p:nvSpPr>
        <p:spPr>
          <a:xfrm flipV="1">
            <a:off x="1169894" y="838096"/>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9FAA13-F72C-4CDF-80ED-89D1B3FFA1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0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657A329-17AA-4AA0-B6F8-211219BD3CFC}"/>
              </a:ext>
            </a:extLst>
          </p:cNvPr>
          <p:cNvSpPr>
            <a:spLocks noGrp="1" noChangeArrowheads="1"/>
          </p:cNvSpPr>
          <p:nvPr>
            <p:ph type="ctrTitle"/>
          </p:nvPr>
        </p:nvSpPr>
        <p:spPr>
          <a:xfrm>
            <a:off x="251520" y="549275"/>
            <a:ext cx="8640960" cy="1511300"/>
          </a:xfrm>
          <a:noFill/>
          <a:ln>
            <a:noFill/>
            <a:miter lim="800000"/>
            <a:headEnd/>
            <a:tailEnd/>
          </a:ln>
        </p:spPr>
        <p:txBody>
          <a:bodyPr lIns="92075" tIns="46038" rIns="92075" bIns="46038"/>
          <a:lstStyle>
            <a:lvl1pPr>
              <a:defRPr>
                <a:solidFill>
                  <a:schemeClr val="tx1"/>
                </a:solidFill>
              </a:defRPr>
            </a:lvl1pPr>
          </a:lstStyle>
          <a:p>
            <a:endParaRPr lang="en-US" altLang="en-US" sz="3200" i="1" dirty="0">
              <a:solidFill>
                <a:schemeClr val="bg1"/>
              </a:solidFill>
              <a:latin typeface="Tahoma" charset="0"/>
              <a:ea typeface="ＭＳ Ｐゴシック" charset="-128"/>
            </a:endParaRPr>
          </a:p>
        </p:txBody>
      </p:sp>
      <p:sp>
        <p:nvSpPr>
          <p:cNvPr id="6" name="Rectangle 5">
            <a:extLst>
              <a:ext uri="{FF2B5EF4-FFF2-40B4-BE49-F238E27FC236}">
                <a16:creationId xmlns:a16="http://schemas.microsoft.com/office/drawing/2014/main" id="{3E43AC87-16BE-4C80-BF05-5F780AFF9024}"/>
              </a:ext>
            </a:extLst>
          </p:cNvPr>
          <p:cNvSpPr>
            <a:spLocks noChangeArrowheads="1"/>
          </p:cNvSpPr>
          <p:nvPr userDrawn="1"/>
        </p:nvSpPr>
        <p:spPr bwMode="auto">
          <a:xfrm>
            <a:off x="611188" y="2060575"/>
            <a:ext cx="79613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spcBef>
                <a:spcPct val="20000"/>
              </a:spcBef>
            </a:pPr>
            <a:endParaRPr lang="en-US" altLang="en-US" sz="1800" b="0" dirty="0">
              <a:solidFill>
                <a:schemeClr val="tx1"/>
              </a:solidFill>
            </a:endParaRPr>
          </a:p>
        </p:txBody>
      </p:sp>
      <p:sp>
        <p:nvSpPr>
          <p:cNvPr id="8" name="Rectangle 11">
            <a:extLst>
              <a:ext uri="{FF2B5EF4-FFF2-40B4-BE49-F238E27FC236}">
                <a16:creationId xmlns:a16="http://schemas.microsoft.com/office/drawing/2014/main" id="{323A2D1B-3FE4-441B-ACD3-EF1797283D0E}"/>
              </a:ext>
            </a:extLst>
          </p:cNvPr>
          <p:cNvSpPr>
            <a:spLocks noChangeArrowheads="1"/>
          </p:cNvSpPr>
          <p:nvPr userDrawn="1"/>
        </p:nvSpPr>
        <p:spPr bwMode="auto">
          <a:xfrm>
            <a:off x="251520" y="5230813"/>
            <a:ext cx="8640960" cy="789997"/>
          </a:xfrm>
          <a:prstGeom prst="rect">
            <a:avLst/>
          </a:prstGeom>
          <a:noFill/>
          <a:ln w="38100">
            <a:solidFill>
              <a:srgbClr val="008080"/>
            </a:solidFill>
            <a:prstDash val="sysDash"/>
          </a:ln>
        </p:spPr>
        <p:txBody>
          <a:bodyPr vert="horz" wrap="square" lIns="91440" tIns="45720" rIns="91440" bIns="45720" numCol="1" anchor="ctr" anchorCtr="0" compatLnSpc="1">
            <a:prstTxWarp prst="textNoShape">
              <a:avLst/>
            </a:prstTxWarp>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lvl="0" algn="ctr" eaLnBrk="0" hangingPunct="0"/>
            <a:endParaRPr lang="fr-FR" altLang="en-US" sz="4000" dirty="0">
              <a:solidFill>
                <a:schemeClr val="tx1"/>
              </a:solidFill>
              <a:latin typeface="+mj-lt"/>
              <a:ea typeface="ＭＳ Ｐゴシック" charset="0"/>
            </a:endParaRPr>
          </a:p>
        </p:txBody>
      </p:sp>
      <p:sp>
        <p:nvSpPr>
          <p:cNvPr id="9" name="Rectangle 5">
            <a:extLst>
              <a:ext uri="{FF2B5EF4-FFF2-40B4-BE49-F238E27FC236}">
                <a16:creationId xmlns:a16="http://schemas.microsoft.com/office/drawing/2014/main" id="{43EEDDED-F478-485B-B94C-08E7605D9623}"/>
              </a:ext>
            </a:extLst>
          </p:cNvPr>
          <p:cNvSpPr>
            <a:spLocks noChangeArrowheads="1"/>
          </p:cNvSpPr>
          <p:nvPr userDrawn="1"/>
        </p:nvSpPr>
        <p:spPr bwMode="auto">
          <a:xfrm>
            <a:off x="611188" y="2417731"/>
            <a:ext cx="79613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spcBef>
                <a:spcPct val="20000"/>
              </a:spcBef>
            </a:pPr>
            <a:endParaRPr lang="en-US" altLang="en-US" sz="1800" b="0" dirty="0">
              <a:solidFill>
                <a:schemeClr val="tx1"/>
              </a:solidFill>
            </a:endParaRPr>
          </a:p>
        </p:txBody>
      </p:sp>
      <p:sp>
        <p:nvSpPr>
          <p:cNvPr id="7" name="Trapezoid 6">
            <a:extLst>
              <a:ext uri="{FF2B5EF4-FFF2-40B4-BE49-F238E27FC236}">
                <a16:creationId xmlns:a16="http://schemas.microsoft.com/office/drawing/2014/main" id="{0D06A9AE-F97E-4053-9E9A-CF681E33449E}"/>
              </a:ext>
            </a:extLst>
          </p:cNvPr>
          <p:cNvSpPr/>
          <p:nvPr userDrawn="1"/>
        </p:nvSpPr>
        <p:spPr>
          <a:xfrm flipV="1">
            <a:off x="1169894" y="548680"/>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10" name="Trapezoid 9">
            <a:extLst>
              <a:ext uri="{FF2B5EF4-FFF2-40B4-BE49-F238E27FC236}">
                <a16:creationId xmlns:a16="http://schemas.microsoft.com/office/drawing/2014/main" id="{18CB6D39-0C3C-4BCA-9CA2-C729C3FB0004}"/>
              </a:ext>
            </a:extLst>
          </p:cNvPr>
          <p:cNvSpPr/>
          <p:nvPr userDrawn="1"/>
        </p:nvSpPr>
        <p:spPr>
          <a:xfrm>
            <a:off x="1189738" y="1980992"/>
            <a:ext cx="6804212" cy="79582"/>
          </a:xfrm>
          <a:prstGeom prst="trapezoid">
            <a:avLst>
              <a:gd name="adj" fmla="val 1006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1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712968" cy="5151272"/>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algn="ctr" eaLnBrk="1" hangingPunct="1"/>
            <a:r>
              <a:rPr lang="en-US" altLang="en-US" sz="1400" b="0" dirty="0">
                <a:solidFill>
                  <a:schemeClr val="tx1"/>
                </a:solidFill>
              </a:rPr>
              <a:t>FSK 2025 </a:t>
            </a:r>
            <a:r>
              <a:rPr lang="en-US" sz="1400" b="0" dirty="0"/>
              <a:t>– </a:t>
            </a:r>
            <a:r>
              <a:rPr lang="en-US" altLang="en-US" sz="1400" b="0" dirty="0">
                <a:solidFill>
                  <a:schemeClr val="tx1"/>
                </a:solidFill>
              </a:rPr>
              <a:t>September 17</a:t>
            </a:r>
            <a:r>
              <a:rPr lang="en-US" sz="1400" b="0" dirty="0"/>
              <a:t>| © Costa</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endParaRPr lang="en-US" dirty="0"/>
          </a:p>
        </p:txBody>
      </p:sp>
      <p:pic>
        <p:nvPicPr>
          <p:cNvPr id="4" name="Picture 3">
            <a:extLst>
              <a:ext uri="{FF2B5EF4-FFF2-40B4-BE49-F238E27FC236}">
                <a16:creationId xmlns:a16="http://schemas.microsoft.com/office/drawing/2014/main" id="{D6FAD40D-C2AB-E41C-6FDD-3FC0C04F0E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54" t="12341" r="17729" b="13616"/>
          <a:stretch/>
        </p:blipFill>
        <p:spPr>
          <a:xfrm>
            <a:off x="8610" y="6204678"/>
            <a:ext cx="563518" cy="633958"/>
          </a:xfrm>
          <a:prstGeom prst="rect">
            <a:avLst/>
          </a:prstGeom>
        </p:spPr>
      </p:pic>
    </p:spTree>
    <p:extLst>
      <p:ext uri="{BB962C8B-B14F-4D97-AF65-F5344CB8AC3E}">
        <p14:creationId xmlns:p14="http://schemas.microsoft.com/office/powerpoint/2010/main" val="89029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050"/>
            <a:ext cx="8712968" cy="522395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a:t>The Cyprus Institute, Monday - Oct 23</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r>
              <a:rPr lang="en-US" dirty="0"/>
              <a:t> of 30</a:t>
            </a:r>
          </a:p>
        </p:txBody>
      </p:sp>
    </p:spTree>
    <p:extLst>
      <p:ext uri="{BB962C8B-B14F-4D97-AF65-F5344CB8AC3E}">
        <p14:creationId xmlns:p14="http://schemas.microsoft.com/office/powerpoint/2010/main" val="3183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050"/>
            <a:ext cx="8712968" cy="522395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6" name="Title 1">
            <a:extLst>
              <a:ext uri="{FF2B5EF4-FFF2-40B4-BE49-F238E27FC236}">
                <a16:creationId xmlns:a16="http://schemas.microsoft.com/office/drawing/2014/main" id="{8ABFD4EA-6E00-4CE0-99C1-D0321790859F}"/>
              </a:ext>
            </a:extLst>
          </p:cNvPr>
          <p:cNvSpPr>
            <a:spLocks noGrp="1"/>
          </p:cNvSpPr>
          <p:nvPr>
            <p:ph type="title"/>
          </p:nvPr>
        </p:nvSpPr>
        <p:spPr>
          <a:xfrm>
            <a:off x="251520" y="274638"/>
            <a:ext cx="8712968" cy="633412"/>
          </a:xfrm>
          <a:noFill/>
          <a:ln w="38100">
            <a:solidFill>
              <a:srgbClr val="008080"/>
            </a:solidFill>
            <a:prstDash val="sysDash"/>
          </a:ln>
        </p:spPr>
        <p:txBody>
          <a:bodyPr anchor="ctr"/>
          <a:lstStyle>
            <a:lvl1pPr>
              <a:defRPr>
                <a:solidFill>
                  <a:schemeClr val="tx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B5778B8-BF2E-4E28-8B97-45EA74541FC6}"/>
              </a:ext>
            </a:extLst>
          </p:cNvPr>
          <p:cNvSpPr/>
          <p:nvPr userDrawn="1"/>
        </p:nvSpPr>
        <p:spPr>
          <a:xfrm>
            <a:off x="251520" y="6433591"/>
            <a:ext cx="8712968" cy="30777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dirty="0"/>
              <a:t>The Cyprus Institute, Monday - Oct 23</a:t>
            </a:r>
          </a:p>
        </p:txBody>
      </p:sp>
      <p:sp>
        <p:nvSpPr>
          <p:cNvPr id="7" name="Slide Number Placeholder 5">
            <a:extLst>
              <a:ext uri="{FF2B5EF4-FFF2-40B4-BE49-F238E27FC236}">
                <a16:creationId xmlns:a16="http://schemas.microsoft.com/office/drawing/2014/main" id="{C84DC2C6-FC05-460D-BA03-D85F9E617A8F}"/>
              </a:ext>
            </a:extLst>
          </p:cNvPr>
          <p:cNvSpPr>
            <a:spLocks noGrp="1"/>
          </p:cNvSpPr>
          <p:nvPr>
            <p:ph type="sldNum" sz="quarter" idx="12"/>
          </p:nvPr>
        </p:nvSpPr>
        <p:spPr>
          <a:xfrm>
            <a:off x="7884368" y="6400287"/>
            <a:ext cx="1080120" cy="365125"/>
          </a:xfrm>
          <a:prstGeom prst="rect">
            <a:avLst/>
          </a:prstGeom>
        </p:spPr>
        <p:txBody>
          <a:bodyPr/>
          <a:lstStyle>
            <a:lvl1pPr algn="r">
              <a:defRPr sz="1400" b="0"/>
            </a:lvl1pPr>
          </a:lstStyle>
          <a:p>
            <a:fld id="{7DDC6E19-E111-4960-B4D1-A336F8663A94}" type="slidenum">
              <a:rPr lang="en-US" smtClean="0"/>
              <a:pPr/>
              <a:t>‹#›</a:t>
            </a:fld>
            <a:r>
              <a:rPr lang="en-US" dirty="0"/>
              <a:t> of 30</a:t>
            </a:r>
          </a:p>
        </p:txBody>
      </p:sp>
    </p:spTree>
    <p:extLst>
      <p:ext uri="{BB962C8B-B14F-4D97-AF65-F5344CB8AC3E}">
        <p14:creationId xmlns:p14="http://schemas.microsoft.com/office/powerpoint/2010/main" val="262253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endParaRPr/>
          </a:p>
        </p:txBody>
      </p:sp>
      <p:sp>
        <p:nvSpPr>
          <p:cNvPr id="3" name="PlaceHolder 2"/>
          <p:cNvSpPr>
            <a:spLocks noGrp="1"/>
          </p:cNvSpPr>
          <p:nvPr>
            <p:ph type="sldNum" idx="3"/>
          </p:nvPr>
        </p:nvSpPr>
        <p:spPr/>
        <p:txBody>
          <a:bodyPr/>
          <a:lstStyle/>
          <a:p>
            <a:fld id="{4A1BC06C-9925-4DA7-B4A1-66AF1A664A77}"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625130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1520" y="274638"/>
            <a:ext cx="8712968" cy="633412"/>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l-GR" altLang="en-US" dirty="0"/>
          </a:p>
        </p:txBody>
      </p:sp>
      <p:sp>
        <p:nvSpPr>
          <p:cNvPr id="5123" name="Rectangle 3"/>
          <p:cNvSpPr>
            <a:spLocks noGrp="1" noChangeArrowheads="1"/>
          </p:cNvSpPr>
          <p:nvPr>
            <p:ph type="body" idx="1"/>
          </p:nvPr>
        </p:nvSpPr>
        <p:spPr bwMode="auto">
          <a:xfrm>
            <a:off x="251520" y="908050"/>
            <a:ext cx="8712968" cy="54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l-GR" altLang="en-US" dirty="0" err="1"/>
              <a:t>Click</a:t>
            </a:r>
            <a:r>
              <a:rPr lang="el-GR" altLang="en-US" dirty="0"/>
              <a:t> </a:t>
            </a:r>
            <a:r>
              <a:rPr lang="el-GR" altLang="en-US" dirty="0" err="1"/>
              <a:t>to</a:t>
            </a:r>
            <a:r>
              <a:rPr lang="el-GR" altLang="en-US" dirty="0"/>
              <a:t> </a:t>
            </a:r>
            <a:r>
              <a:rPr lang="el-GR" altLang="en-US" dirty="0" err="1"/>
              <a:t>edit</a:t>
            </a:r>
            <a:r>
              <a:rPr lang="el-GR" altLang="en-US" dirty="0"/>
              <a:t> </a:t>
            </a:r>
            <a:r>
              <a:rPr lang="el-GR" altLang="en-US" dirty="0" err="1"/>
              <a:t>Master</a:t>
            </a:r>
            <a:r>
              <a:rPr lang="el-GR" altLang="en-US" dirty="0"/>
              <a:t> </a:t>
            </a:r>
            <a:r>
              <a:rPr lang="el-GR" altLang="en-US" dirty="0" err="1"/>
              <a:t>text</a:t>
            </a:r>
            <a:r>
              <a:rPr lang="el-GR" altLang="en-US" dirty="0"/>
              <a:t> </a:t>
            </a:r>
            <a:r>
              <a:rPr lang="el-GR" altLang="en-US" dirty="0" err="1"/>
              <a:t>styles</a:t>
            </a:r>
            <a:endParaRPr lang="el-GR" altLang="en-US" dirty="0"/>
          </a:p>
          <a:p>
            <a:pPr lvl="1"/>
            <a:r>
              <a:rPr lang="el-GR" altLang="en-US" dirty="0" err="1"/>
              <a:t>Second</a:t>
            </a:r>
            <a:r>
              <a:rPr lang="el-GR" altLang="en-US" dirty="0"/>
              <a:t> </a:t>
            </a:r>
            <a:r>
              <a:rPr lang="el-GR" altLang="en-US" dirty="0" err="1"/>
              <a:t>level</a:t>
            </a:r>
            <a:endParaRPr lang="el-GR" altLang="en-US" dirty="0"/>
          </a:p>
          <a:p>
            <a:pPr lvl="2"/>
            <a:r>
              <a:rPr lang="el-GR" altLang="en-US" dirty="0" err="1"/>
              <a:t>Third</a:t>
            </a:r>
            <a:r>
              <a:rPr lang="el-GR" altLang="en-US" dirty="0"/>
              <a:t> </a:t>
            </a:r>
            <a:r>
              <a:rPr lang="el-GR" altLang="en-US" dirty="0" err="1"/>
              <a:t>level</a:t>
            </a:r>
            <a:endParaRPr lang="el-GR" altLang="en-US" dirty="0"/>
          </a:p>
          <a:p>
            <a:pPr lvl="3"/>
            <a:r>
              <a:rPr lang="el-GR" altLang="en-US" dirty="0" err="1"/>
              <a:t>Fourth</a:t>
            </a:r>
            <a:r>
              <a:rPr lang="el-GR" altLang="en-US" dirty="0"/>
              <a:t> </a:t>
            </a:r>
            <a:r>
              <a:rPr lang="el-GR" altLang="en-US" dirty="0" err="1"/>
              <a:t>level</a:t>
            </a:r>
            <a:endParaRPr lang="el-GR" altLang="en-US" dirty="0"/>
          </a:p>
          <a:p>
            <a:pPr lvl="4"/>
            <a:r>
              <a:rPr lang="el-GR" altLang="en-US" dirty="0" err="1"/>
              <a:t>Fifth</a:t>
            </a:r>
            <a:r>
              <a:rPr lang="el-GR" altLang="en-US" dirty="0"/>
              <a:t> </a:t>
            </a:r>
            <a:r>
              <a:rPr lang="el-GR" altLang="en-US" dirty="0" err="1"/>
              <a:t>level</a:t>
            </a:r>
            <a:endParaRPr lang="el-GR" altLang="en-US" dirty="0"/>
          </a:p>
        </p:txBody>
      </p:sp>
    </p:spTree>
  </p:cSld>
  <p:clrMap bg1="lt1" tx1="dk1" bg2="lt2" tx2="dk2" accent1="accent1" accent2="accent2" accent3="accent3" accent4="accent4" accent5="accent5" accent6="accent6" hlink="hlink" folHlink="folHlink"/>
  <p:sldLayoutIdLst>
    <p:sldLayoutId id="2147483846" r:id="rId1"/>
    <p:sldLayoutId id="2147483837" r:id="rId2"/>
    <p:sldLayoutId id="2147483838" r:id="rId3"/>
    <p:sldLayoutId id="2147483847" r:id="rId4"/>
    <p:sldLayoutId id="2147483848" r:id="rId5"/>
    <p:sldLayoutId id="2147483849" r:id="rId6"/>
  </p:sldLayoutIdLst>
  <p:hf hdr="0" ftr="0" dt="0"/>
  <p:txStyles>
    <p:titleStyle>
      <a:lvl1pPr algn="ctr" rtl="0" eaLnBrk="0" fontAlgn="base" hangingPunct="0">
        <a:spcBef>
          <a:spcPct val="0"/>
        </a:spcBef>
        <a:spcAft>
          <a:spcPct val="0"/>
        </a:spcAft>
        <a:defRPr lang="el-GR" altLang="en-US" sz="40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costadb.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innoco.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ostadb.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6AA4C-6C31-E896-E4DF-A10F5C100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20" y="4149080"/>
            <a:ext cx="3240360" cy="993711"/>
          </a:xfrm>
          <a:prstGeom prst="rect">
            <a:avLst/>
          </a:prstGeom>
        </p:spPr>
      </p:pic>
      <p:sp>
        <p:nvSpPr>
          <p:cNvPr id="7172" name="Rectangle 2"/>
          <p:cNvSpPr>
            <a:spLocks noGrp="1" noChangeArrowheads="1"/>
          </p:cNvSpPr>
          <p:nvPr>
            <p:ph type="ctrTitle"/>
          </p:nvPr>
        </p:nvSpPr>
        <p:spPr>
          <a:noFill/>
          <a:ln>
            <a:noFill/>
            <a:miter lim="800000"/>
            <a:headEnd/>
            <a:tailEnd/>
          </a:ln>
        </p:spPr>
        <p:txBody>
          <a:bodyPr lIns="92075" tIns="46038" rIns="92075" bIns="46038"/>
          <a:lstStyle/>
          <a:p>
            <a:r>
              <a:rPr lang="en-US" sz="3600" dirty="0"/>
              <a:t>Advancing Big Data Storage with Machine Learning at Rinnoco Ltd</a:t>
            </a:r>
            <a:endParaRPr lang="en-US" altLang="en-US" sz="3600" i="1" dirty="0">
              <a:solidFill>
                <a:schemeClr val="bg1"/>
              </a:solidFill>
              <a:latin typeface="Tahoma" charset="0"/>
              <a:ea typeface="ＭＳ Ｐゴシック" charset="-128"/>
            </a:endParaRPr>
          </a:p>
        </p:txBody>
      </p:sp>
      <p:sp>
        <p:nvSpPr>
          <p:cNvPr id="7173" name="Rectangle 5"/>
          <p:cNvSpPr>
            <a:spLocks noChangeArrowheads="1"/>
          </p:cNvSpPr>
          <p:nvPr/>
        </p:nvSpPr>
        <p:spPr bwMode="auto">
          <a:xfrm>
            <a:off x="611188" y="2140157"/>
            <a:ext cx="7961312" cy="28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r>
              <a:rPr lang="en-US" dirty="0"/>
              <a:t>Constantinos Costa</a:t>
            </a:r>
          </a:p>
          <a:p>
            <a:pPr algn="ctr" eaLnBrk="1" hangingPunct="1">
              <a:buFontTx/>
              <a:buNone/>
            </a:pPr>
            <a:r>
              <a:rPr lang="en-US" altLang="en-US" sz="1800" b="0" dirty="0"/>
              <a:t>costa.c@rinnoco.com</a:t>
            </a:r>
          </a:p>
          <a:p>
            <a:pPr algn="ctr" eaLnBrk="1" hangingPunct="1">
              <a:buFontTx/>
              <a:buNone/>
            </a:pPr>
            <a:endParaRPr lang="en-US" altLang="en-US" sz="1800" dirty="0"/>
          </a:p>
          <a:p>
            <a:pPr algn="ctr" eaLnBrk="1" hangingPunct="1">
              <a:buFontTx/>
              <a:buNone/>
            </a:pPr>
            <a:r>
              <a:rPr lang="en-US" altLang="en-US" sz="1800" dirty="0"/>
              <a:t>Co-founder &amp; CEO</a:t>
            </a:r>
            <a:r>
              <a:rPr lang="en-US" altLang="en-US" sz="1800" b="0" dirty="0"/>
              <a:t>,</a:t>
            </a:r>
          </a:p>
          <a:p>
            <a:pPr algn="ctr" eaLnBrk="1" hangingPunct="1">
              <a:buFontTx/>
              <a:buNone/>
            </a:pPr>
            <a:r>
              <a:rPr lang="en-US" altLang="en-US" sz="1800" b="0" dirty="0"/>
              <a:t> Rinnoco Ltd</a:t>
            </a:r>
          </a:p>
          <a:p>
            <a:pPr algn="ctr" eaLnBrk="1" hangingPunct="1">
              <a:buFontTx/>
              <a:buNone/>
            </a:pPr>
            <a:r>
              <a:rPr lang="en-US" sz="1800" b="0" dirty="0">
                <a:hlinkClick r:id="rId4"/>
              </a:rPr>
              <a:t>https://costadb.com</a:t>
            </a:r>
            <a:endParaRPr lang="en-US" sz="1800" b="0" dirty="0"/>
          </a:p>
          <a:p>
            <a:pPr algn="ctr" eaLnBrk="1" hangingPunct="1">
              <a:buFontTx/>
              <a:buNone/>
            </a:pPr>
            <a:endParaRPr lang="en-US" altLang="en-US" sz="1800" b="0" dirty="0">
              <a:solidFill>
                <a:schemeClr val="tx1"/>
              </a:solidFill>
              <a:latin typeface="Courier New" charset="0"/>
              <a:ea typeface="Courier New" charset="0"/>
              <a:cs typeface="Courier New" charset="0"/>
            </a:endParaRPr>
          </a:p>
        </p:txBody>
      </p:sp>
      <p:sp>
        <p:nvSpPr>
          <p:cNvPr id="7171" name="Rectangle 11"/>
          <p:cNvSpPr>
            <a:spLocks noChangeArrowheads="1"/>
          </p:cNvSpPr>
          <p:nvPr/>
        </p:nvSpPr>
        <p:spPr bwMode="auto">
          <a:xfrm>
            <a:off x="611188" y="5230813"/>
            <a:ext cx="7993062" cy="789997"/>
          </a:xfrm>
          <a:prstGeom prst="rect">
            <a:avLst/>
          </a:prstGeom>
          <a:noFill/>
          <a:ln w="9525">
            <a:no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altLang="en-US" sz="1800" b="0" dirty="0">
                <a:solidFill>
                  <a:schemeClr val="tx1"/>
                </a:solidFill>
              </a:rPr>
              <a:t>September 17, 2025</a:t>
            </a:r>
          </a:p>
          <a:p>
            <a:pPr algn="ctr" eaLnBrk="1" hangingPunct="1"/>
            <a:r>
              <a:rPr lang="en-US" altLang="en-US" sz="1800" b="0" dirty="0">
                <a:solidFill>
                  <a:schemeClr val="tx1"/>
                </a:solidFill>
              </a:rPr>
              <a:t>FSK 2025</a:t>
            </a:r>
          </a:p>
        </p:txBody>
      </p:sp>
      <p:pic>
        <p:nvPicPr>
          <p:cNvPr id="3" name="Picture 2">
            <a:extLst>
              <a:ext uri="{FF2B5EF4-FFF2-40B4-BE49-F238E27FC236}">
                <a16:creationId xmlns:a16="http://schemas.microsoft.com/office/drawing/2014/main" id="{DE5C9986-DD5A-D2C5-8828-D02806179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689" y="6068005"/>
            <a:ext cx="4450311" cy="7899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1CC406-A866-1304-6C01-C77BA6C968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8" y="3272706"/>
            <a:ext cx="1530820" cy="15308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CCF98C-91FC-77E9-9DEF-ABD5305D045C}"/>
              </a:ext>
            </a:extLst>
          </p:cNvPr>
          <p:cNvSpPr/>
          <p:nvPr/>
        </p:nvSpPr>
        <p:spPr bwMode="auto">
          <a:xfrm>
            <a:off x="251520" y="1268760"/>
            <a:ext cx="8712968" cy="1728192"/>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3" name="Content Placeholder 2">
            <a:extLst>
              <a:ext uri="{FF2B5EF4-FFF2-40B4-BE49-F238E27FC236}">
                <a16:creationId xmlns:a16="http://schemas.microsoft.com/office/drawing/2014/main" id="{215928F2-6734-0F07-AC1F-AAD9EC914C8B}"/>
              </a:ext>
            </a:extLst>
          </p:cNvPr>
          <p:cNvSpPr>
            <a:spLocks noGrp="1"/>
          </p:cNvSpPr>
          <p:nvPr>
            <p:ph idx="1"/>
          </p:nvPr>
        </p:nvSpPr>
        <p:spPr/>
        <p:txBody>
          <a:bodyPr>
            <a:normAutofit/>
          </a:bodyPr>
          <a:lstStyle/>
          <a:p>
            <a:pPr marL="0" indent="0" algn="just">
              <a:buNone/>
            </a:pPr>
            <a:endParaRPr lang="en-US" sz="2400" dirty="0"/>
          </a:p>
          <a:p>
            <a:pPr algn="just"/>
            <a:r>
              <a:rPr lang="en-US" sz="2400" i="1" dirty="0"/>
              <a:t>SIBACO’s hypothesis is that </a:t>
            </a:r>
            <a:r>
              <a:rPr lang="en-US" sz="2400" b="1" i="1" dirty="0"/>
              <a:t>multi-scheme data compression </a:t>
            </a:r>
            <a:r>
              <a:rPr lang="en-US" sz="2400" i="1" dirty="0"/>
              <a:t>is more </a:t>
            </a:r>
            <a:r>
              <a:rPr lang="en-US" sz="2400" b="1" i="1" dirty="0"/>
              <a:t>effective</a:t>
            </a:r>
            <a:r>
              <a:rPr lang="en-US" sz="2400" i="1" dirty="0"/>
              <a:t> for complex big data by enabling incremental compression and partial decompression.</a:t>
            </a:r>
          </a:p>
          <a:p>
            <a:endParaRPr lang="en-US" sz="2400" dirty="0"/>
          </a:p>
          <a:p>
            <a:r>
              <a:rPr lang="en-US" sz="2400" dirty="0"/>
              <a:t>Multi-scheme data compression uses </a:t>
            </a:r>
            <a:r>
              <a:rPr lang="en-US" sz="2400" b="1" dirty="0"/>
              <a:t>different compression schemes </a:t>
            </a:r>
            <a:r>
              <a:rPr lang="en-US" sz="2400" dirty="0"/>
              <a:t>that are more effective to be used for </a:t>
            </a:r>
            <a:r>
              <a:rPr lang="en-US" sz="2400" b="1" dirty="0"/>
              <a:t>different columns </a:t>
            </a:r>
            <a:r>
              <a:rPr lang="en-US" sz="2400" dirty="0"/>
              <a:t>based on </a:t>
            </a:r>
            <a:r>
              <a:rPr lang="en-US" sz="2400" b="1" dirty="0"/>
              <a:t>their</a:t>
            </a:r>
            <a:r>
              <a:rPr lang="en-US" sz="2400" dirty="0"/>
              <a:t> </a:t>
            </a:r>
            <a:r>
              <a:rPr lang="en-US" sz="2400" b="1" dirty="0"/>
              <a:t>type</a:t>
            </a:r>
            <a:r>
              <a:rPr lang="en-US" sz="2400" dirty="0"/>
              <a:t> and </a:t>
            </a:r>
            <a:r>
              <a:rPr lang="en-US" sz="2400" b="1" dirty="0"/>
              <a:t>data characteristics (signature)</a:t>
            </a:r>
            <a:r>
              <a:rPr lang="en-US" sz="2400" dirty="0"/>
              <a:t>.</a:t>
            </a:r>
          </a:p>
          <a:p>
            <a:pPr lvl="1"/>
            <a:r>
              <a:rPr lang="en-US" sz="2000" b="1" dirty="0"/>
              <a:t>SIBACO</a:t>
            </a:r>
            <a:r>
              <a:rPr lang="en-US" sz="2000" dirty="0"/>
              <a:t> supports data-intensive applications, many of which need to be able to perform exact queries over stored data. Therefore, we are exploring only </a:t>
            </a:r>
            <a:r>
              <a:rPr lang="en-US" sz="2000" b="1" dirty="0"/>
              <a:t>lossless</a:t>
            </a:r>
            <a:r>
              <a:rPr lang="en-US" sz="2000" dirty="0"/>
              <a:t> </a:t>
            </a:r>
            <a:r>
              <a:rPr lang="en-US" sz="2000" b="1" dirty="0"/>
              <a:t>compression</a:t>
            </a:r>
            <a:r>
              <a:rPr lang="en-US" sz="2000" dirty="0"/>
              <a:t> techniques.</a:t>
            </a:r>
          </a:p>
        </p:txBody>
      </p:sp>
      <p:sp>
        <p:nvSpPr>
          <p:cNvPr id="2" name="Title 1">
            <a:extLst>
              <a:ext uri="{FF2B5EF4-FFF2-40B4-BE49-F238E27FC236}">
                <a16:creationId xmlns:a16="http://schemas.microsoft.com/office/drawing/2014/main" id="{D9E1AB92-79C7-AD78-EC17-FBF56C7FDECA}"/>
              </a:ext>
            </a:extLst>
          </p:cNvPr>
          <p:cNvSpPr>
            <a:spLocks noGrp="1"/>
          </p:cNvSpPr>
          <p:nvPr>
            <p:ph type="title"/>
          </p:nvPr>
        </p:nvSpPr>
        <p:spPr/>
        <p:txBody>
          <a:bodyPr/>
          <a:lstStyle/>
          <a:p>
            <a:r>
              <a:rPr lang="en-US" sz="3600" dirty="0"/>
              <a:t>SIBACO: </a:t>
            </a:r>
            <a:r>
              <a:rPr lang="en-US" sz="3600" b="1" dirty="0"/>
              <a:t>Si</a:t>
            </a:r>
            <a:r>
              <a:rPr lang="en-US" sz="3600" dirty="0"/>
              <a:t>gnature </a:t>
            </a:r>
            <a:r>
              <a:rPr lang="en-US" sz="3600" b="1" dirty="0"/>
              <a:t>Ba</a:t>
            </a:r>
            <a:r>
              <a:rPr lang="en-US" sz="3600" dirty="0"/>
              <a:t>sed </a:t>
            </a:r>
            <a:r>
              <a:rPr lang="en-US" sz="3600" b="1" dirty="0"/>
              <a:t>Co</a:t>
            </a:r>
            <a:r>
              <a:rPr lang="en-US" sz="3600" dirty="0"/>
              <a:t>mpression </a:t>
            </a:r>
          </a:p>
        </p:txBody>
      </p:sp>
      <p:sp>
        <p:nvSpPr>
          <p:cNvPr id="8" name="TextBox 7">
            <a:extLst>
              <a:ext uri="{FF2B5EF4-FFF2-40B4-BE49-F238E27FC236}">
                <a16:creationId xmlns:a16="http://schemas.microsoft.com/office/drawing/2014/main" id="{031DA62F-08F3-B00E-C4CC-120A4D8840C9}"/>
              </a:ext>
            </a:extLst>
          </p:cNvPr>
          <p:cNvSpPr txBox="1"/>
          <p:nvPr/>
        </p:nvSpPr>
        <p:spPr bwMode="auto">
          <a:xfrm>
            <a:off x="7308304" y="5962723"/>
            <a:ext cx="1800200" cy="338554"/>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1600" b="1" i="0" dirty="0">
                <a:solidFill>
                  <a:schemeClr val="tx1"/>
                </a:solidFill>
                <a:effectLst/>
                <a:latin typeface="Roboto" panose="02000000000000000000" pitchFamily="2" charset="0"/>
              </a:rPr>
              <a:t>SMDB@ICDE ‘</a:t>
            </a:r>
            <a:r>
              <a:rPr lang="en-US" sz="1600" dirty="0">
                <a:solidFill>
                  <a:schemeClr val="tx1"/>
                </a:solidFill>
                <a:latin typeface="Roboto" panose="02000000000000000000" pitchFamily="2" charset="0"/>
              </a:rPr>
              <a:t>23</a:t>
            </a:r>
            <a:endParaRPr lang="en-US" sz="1600" dirty="0">
              <a:solidFill>
                <a:schemeClr val="tx1"/>
              </a:solidFill>
            </a:endParaRPr>
          </a:p>
        </p:txBody>
      </p:sp>
      <p:sp>
        <p:nvSpPr>
          <p:cNvPr id="5" name="Slide Number Placeholder 4">
            <a:extLst>
              <a:ext uri="{FF2B5EF4-FFF2-40B4-BE49-F238E27FC236}">
                <a16:creationId xmlns:a16="http://schemas.microsoft.com/office/drawing/2014/main" id="{4E07FFEC-16A0-8626-CCFD-793563BC0C12}"/>
              </a:ext>
            </a:extLst>
          </p:cNvPr>
          <p:cNvSpPr>
            <a:spLocks noGrp="1"/>
          </p:cNvSpPr>
          <p:nvPr>
            <p:ph type="sldNum" sz="quarter" idx="12"/>
          </p:nvPr>
        </p:nvSpPr>
        <p:spPr/>
        <p:txBody>
          <a:bodyPr/>
          <a:lstStyle/>
          <a:p>
            <a:fld id="{7DDC6E19-E111-4960-B4D1-A336F8663A94}" type="slidenum">
              <a:rPr lang="en-US" smtClean="0"/>
              <a:pPr/>
              <a:t>10</a:t>
            </a:fld>
            <a:endParaRPr lang="en-US" dirty="0"/>
          </a:p>
        </p:txBody>
      </p:sp>
    </p:spTree>
    <p:extLst>
      <p:ext uri="{BB962C8B-B14F-4D97-AF65-F5344CB8AC3E}">
        <p14:creationId xmlns:p14="http://schemas.microsoft.com/office/powerpoint/2010/main" val="169887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B5AEA-189B-5315-B016-D2C923A5E7D6}"/>
              </a:ext>
            </a:extLst>
          </p:cNvPr>
          <p:cNvSpPr>
            <a:spLocks noGrp="1"/>
          </p:cNvSpPr>
          <p:nvPr>
            <p:ph idx="1"/>
          </p:nvPr>
        </p:nvSpPr>
        <p:spPr/>
        <p:txBody>
          <a:bodyPr>
            <a:normAutofit/>
          </a:bodyPr>
          <a:lstStyle/>
          <a:p>
            <a:pPr>
              <a:buFont typeface="Arial" panose="020B0604020202020204" pitchFamily="34" charset="0"/>
              <a:buChar char="•"/>
            </a:pPr>
            <a:r>
              <a:rPr lang="en-US" dirty="0"/>
              <a:t> The </a:t>
            </a:r>
            <a:r>
              <a:rPr lang="en-US" b="1" dirty="0"/>
              <a:t>low-entropy attributes</a:t>
            </a:r>
            <a:r>
              <a:rPr lang="en-US" dirty="0"/>
              <a:t> confirm that </a:t>
            </a:r>
            <a:r>
              <a:rPr lang="en-US" b="1" dirty="0"/>
              <a:t>high compression ratios </a:t>
            </a:r>
            <a:r>
              <a:rPr lang="en-US" dirty="0"/>
              <a:t>can be achieved.</a:t>
            </a:r>
          </a:p>
          <a:p>
            <a:pPr>
              <a:buFont typeface="Arial" panose="020B0604020202020204" pitchFamily="34" charset="0"/>
              <a:buChar char="•"/>
            </a:pPr>
            <a:r>
              <a:rPr lang="en-US" dirty="0"/>
              <a:t> The </a:t>
            </a:r>
            <a:r>
              <a:rPr lang="en-US" b="1" dirty="0"/>
              <a:t>0 </a:t>
            </a:r>
            <a:r>
              <a:rPr lang="en-US" dirty="0"/>
              <a:t>entropy attributes are usually </a:t>
            </a:r>
            <a:r>
              <a:rPr lang="en-US" b="1" dirty="0"/>
              <a:t>optional attributes </a:t>
            </a:r>
            <a:r>
              <a:rPr lang="en-US" dirty="0"/>
              <a:t>for future use; thus, they are empty or not used, but still stored.</a:t>
            </a:r>
          </a:p>
        </p:txBody>
      </p:sp>
      <p:sp>
        <p:nvSpPr>
          <p:cNvPr id="2" name="Title 1">
            <a:extLst>
              <a:ext uri="{FF2B5EF4-FFF2-40B4-BE49-F238E27FC236}">
                <a16:creationId xmlns:a16="http://schemas.microsoft.com/office/drawing/2014/main" id="{F39ACE4F-7012-71DE-C3F1-30271E140877}"/>
              </a:ext>
            </a:extLst>
          </p:cNvPr>
          <p:cNvSpPr>
            <a:spLocks noGrp="1"/>
          </p:cNvSpPr>
          <p:nvPr>
            <p:ph type="title"/>
          </p:nvPr>
        </p:nvSpPr>
        <p:spPr/>
        <p:txBody>
          <a:bodyPr/>
          <a:lstStyle/>
          <a:p>
            <a:r>
              <a:rPr lang="en-US" dirty="0"/>
              <a:t>Compression &amp; Entropy</a:t>
            </a:r>
          </a:p>
        </p:txBody>
      </p:sp>
      <p:pic>
        <p:nvPicPr>
          <p:cNvPr id="9" name="Picture 8">
            <a:extLst>
              <a:ext uri="{FF2B5EF4-FFF2-40B4-BE49-F238E27FC236}">
                <a16:creationId xmlns:a16="http://schemas.microsoft.com/office/drawing/2014/main" id="{6B079F71-7771-3E48-9699-F81D618D3AA0}"/>
              </a:ext>
            </a:extLst>
          </p:cNvPr>
          <p:cNvPicPr>
            <a:picLocks noChangeAspect="1"/>
          </p:cNvPicPr>
          <p:nvPr/>
        </p:nvPicPr>
        <p:blipFill>
          <a:blip r:embed="rId2"/>
          <a:stretch>
            <a:fillRect/>
          </a:stretch>
        </p:blipFill>
        <p:spPr>
          <a:xfrm>
            <a:off x="969037" y="3758976"/>
            <a:ext cx="6704276" cy="2411939"/>
          </a:xfrm>
          <a:prstGeom prst="rect">
            <a:avLst/>
          </a:prstGeom>
        </p:spPr>
      </p:pic>
      <p:sp>
        <p:nvSpPr>
          <p:cNvPr id="6" name="Oval 5">
            <a:extLst>
              <a:ext uri="{FF2B5EF4-FFF2-40B4-BE49-F238E27FC236}">
                <a16:creationId xmlns:a16="http://schemas.microsoft.com/office/drawing/2014/main" id="{00C46704-A6A5-4737-CA1F-C81D087E711F}"/>
              </a:ext>
            </a:extLst>
          </p:cNvPr>
          <p:cNvSpPr/>
          <p:nvPr/>
        </p:nvSpPr>
        <p:spPr>
          <a:xfrm>
            <a:off x="1511936" y="5826130"/>
            <a:ext cx="2543175" cy="183115"/>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Oval 6">
            <a:extLst>
              <a:ext uri="{FF2B5EF4-FFF2-40B4-BE49-F238E27FC236}">
                <a16:creationId xmlns:a16="http://schemas.microsoft.com/office/drawing/2014/main" id="{E08923A5-1DCD-A984-0307-341B2A277A2A}"/>
              </a:ext>
            </a:extLst>
          </p:cNvPr>
          <p:cNvSpPr/>
          <p:nvPr/>
        </p:nvSpPr>
        <p:spPr>
          <a:xfrm>
            <a:off x="6348254" y="5643015"/>
            <a:ext cx="471488" cy="183115"/>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Slide Number Placeholder 3">
            <a:extLst>
              <a:ext uri="{FF2B5EF4-FFF2-40B4-BE49-F238E27FC236}">
                <a16:creationId xmlns:a16="http://schemas.microsoft.com/office/drawing/2014/main" id="{F323FF34-F714-C4B3-1141-F629D38770F5}"/>
              </a:ext>
            </a:extLst>
          </p:cNvPr>
          <p:cNvSpPr>
            <a:spLocks noGrp="1"/>
          </p:cNvSpPr>
          <p:nvPr>
            <p:ph type="sldNum" sz="quarter" idx="12"/>
          </p:nvPr>
        </p:nvSpPr>
        <p:spPr/>
        <p:txBody>
          <a:bodyPr/>
          <a:lstStyle/>
          <a:p>
            <a:fld id="{7DDC6E19-E111-4960-B4D1-A336F8663A94}" type="slidenum">
              <a:rPr lang="en-US" smtClean="0"/>
              <a:pPr/>
              <a:t>11</a:t>
            </a:fld>
            <a:endParaRPr lang="en-US" dirty="0"/>
          </a:p>
        </p:txBody>
      </p:sp>
    </p:spTree>
    <p:extLst>
      <p:ext uri="{BB962C8B-B14F-4D97-AF65-F5344CB8AC3E}">
        <p14:creationId xmlns:p14="http://schemas.microsoft.com/office/powerpoint/2010/main" val="198584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084FCF-0A36-BE8D-9D79-B470FE2540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67818" y="4827404"/>
            <a:ext cx="4255009" cy="629915"/>
          </a:xfrm>
          <a:prstGeom prst="rect">
            <a:avLst/>
          </a:prstGeom>
        </p:spPr>
      </p:pic>
      <p:sp>
        <p:nvSpPr>
          <p:cNvPr id="3" name="Content Placeholder 2">
            <a:extLst>
              <a:ext uri="{FF2B5EF4-FFF2-40B4-BE49-F238E27FC236}">
                <a16:creationId xmlns:a16="http://schemas.microsoft.com/office/drawing/2014/main" id="{2FF869E3-1AF0-0DF9-018D-EA021E8F9A0A}"/>
              </a:ext>
            </a:extLst>
          </p:cNvPr>
          <p:cNvSpPr>
            <a:spLocks noGrp="1"/>
          </p:cNvSpPr>
          <p:nvPr>
            <p:ph idx="1"/>
          </p:nvPr>
        </p:nvSpPr>
        <p:spPr>
          <a:xfrm>
            <a:off x="251521" y="908049"/>
            <a:ext cx="4895656" cy="5949951"/>
          </a:xfrm>
        </p:spPr>
        <p:txBody>
          <a:bodyPr>
            <a:normAutofit fontScale="70000" lnSpcReduction="20000"/>
          </a:bodyPr>
          <a:lstStyle/>
          <a:p>
            <a:pPr>
              <a:buFont typeface="+mj-lt"/>
              <a:buAutoNum type="arabicPeriod"/>
            </a:pPr>
            <a:r>
              <a:rPr lang="en-US" dirty="0"/>
              <a:t>Detection of compatible columns</a:t>
            </a:r>
          </a:p>
          <a:p>
            <a:pPr marL="433769" lvl="1" indent="-214313"/>
            <a:r>
              <a:rPr lang="en-US" dirty="0"/>
              <a:t>The output of this stage is a table with the entropy of each column.</a:t>
            </a:r>
          </a:p>
          <a:p>
            <a:pPr>
              <a:buFont typeface="+mj-lt"/>
              <a:buAutoNum type="arabicPeriod"/>
            </a:pPr>
            <a:endParaRPr lang="en-US" dirty="0"/>
          </a:p>
          <a:p>
            <a:pPr>
              <a:buFont typeface="+mj-lt"/>
              <a:buAutoNum type="arabicPeriod"/>
            </a:pPr>
            <a:r>
              <a:rPr lang="en-US" dirty="0"/>
              <a:t>Partitioning and grouping of compatible columns/rows</a:t>
            </a:r>
          </a:p>
          <a:p>
            <a:pPr marL="562356" lvl="1" indent="-342900">
              <a:lnSpc>
                <a:spcPct val="120000"/>
              </a:lnSpc>
            </a:pPr>
            <a:r>
              <a:rPr lang="en-US" dirty="0"/>
              <a:t>The first group consists of the columns less than the threshold </a:t>
            </a:r>
            <a:r>
              <a:rPr lang="en-US" b="1" i="1" dirty="0">
                <a:solidFill>
                  <a:srgbClr val="008080"/>
                </a:solidFill>
              </a:rPr>
              <a:t>min(entropy) + θ</a:t>
            </a:r>
            <a:r>
              <a:rPr lang="en-US" dirty="0"/>
              <a:t>, where </a:t>
            </a:r>
            <a:r>
              <a:rPr lang="en-US" b="1" i="1" dirty="0">
                <a:solidFill>
                  <a:srgbClr val="008080"/>
                </a:solidFill>
              </a:rPr>
              <a:t>θ</a:t>
            </a:r>
            <a:r>
              <a:rPr lang="en-US" dirty="0"/>
              <a:t> is set based on empirical data (e.g., θ = 0.3).</a:t>
            </a:r>
          </a:p>
          <a:p>
            <a:pPr marL="562356" lvl="1" indent="-342900">
              <a:lnSpc>
                <a:spcPct val="120000"/>
              </a:lnSpc>
            </a:pPr>
            <a:r>
              <a:rPr lang="en-US" dirty="0"/>
              <a:t>The remaining columns with entropy greater than threshold form the 2</a:t>
            </a:r>
            <a:r>
              <a:rPr lang="en-US" sz="2600" dirty="0"/>
              <a:t>nd</a:t>
            </a:r>
            <a:r>
              <a:rPr lang="en-US" dirty="0"/>
              <a:t> group.</a:t>
            </a:r>
          </a:p>
          <a:p>
            <a:pPr marL="562356" lvl="1" indent="-342900">
              <a:lnSpc>
                <a:spcPct val="120000"/>
              </a:lnSpc>
            </a:pPr>
            <a:endParaRPr lang="en-US" dirty="0"/>
          </a:p>
          <a:p>
            <a:pPr>
              <a:buFont typeface="+mj-lt"/>
              <a:buAutoNum type="arabicPeriod"/>
            </a:pPr>
            <a:r>
              <a:rPr lang="en-US" dirty="0"/>
              <a:t>Selection of data type-based compression</a:t>
            </a:r>
          </a:p>
          <a:p>
            <a:pPr lvl="1"/>
            <a:r>
              <a:rPr lang="en-US" dirty="0"/>
              <a:t>Selects the most appropriate compression algorithm.</a:t>
            </a:r>
          </a:p>
          <a:p>
            <a:pPr lvl="2"/>
            <a:r>
              <a:rPr kumimoji="0" lang="en-US" b="0" i="0" u="none" strike="noStrike" kern="0" cap="none" spc="0" normalizeH="0" baseline="0" noProof="0" dirty="0">
                <a:ln>
                  <a:noFill/>
                </a:ln>
                <a:solidFill>
                  <a:srgbClr val="000000"/>
                </a:solidFill>
                <a:effectLst/>
                <a:uLnTx/>
                <a:uFillTx/>
                <a:ea typeface="ＭＳ Ｐゴシック" charset="0"/>
              </a:rPr>
              <a:t>In an exhaustive way (e.g., test everything)</a:t>
            </a:r>
          </a:p>
          <a:p>
            <a:pPr lvl="2"/>
            <a:r>
              <a:rPr lang="en-US" dirty="0">
                <a:solidFill>
                  <a:srgbClr val="000000"/>
                </a:solidFill>
              </a:rPr>
              <a:t>[F] U</a:t>
            </a:r>
            <a:r>
              <a:rPr kumimoji="0" lang="en-US" b="0" i="0" u="none" strike="noStrike" kern="0" cap="none" spc="0" normalizeH="0" baseline="0" noProof="0" dirty="0">
                <a:ln>
                  <a:noFill/>
                </a:ln>
                <a:solidFill>
                  <a:srgbClr val="000000"/>
                </a:solidFill>
                <a:effectLst/>
                <a:uLnTx/>
                <a:uFillTx/>
                <a:ea typeface="ＭＳ Ｐゴシック" charset="0"/>
              </a:rPr>
              <a:t>sing a knowledge base with different </a:t>
            </a:r>
            <a:r>
              <a:rPr kumimoji="0" lang="en-US" b="1" i="0" u="none" strike="noStrike" kern="0" cap="none" spc="0" normalizeH="0" baseline="0" noProof="0" dirty="0">
                <a:ln>
                  <a:noFill/>
                </a:ln>
                <a:solidFill>
                  <a:srgbClr val="000000"/>
                </a:solidFill>
                <a:effectLst/>
                <a:uLnTx/>
                <a:uFillTx/>
                <a:ea typeface="ＭＳ Ｐゴシック" charset="0"/>
              </a:rPr>
              <a:t>data  characteristics</a:t>
            </a:r>
            <a:r>
              <a:rPr kumimoji="0" lang="en-US" b="0" i="0" u="none" strike="noStrike" kern="0" cap="none" spc="0" normalizeH="0" baseline="0" noProof="0" dirty="0">
                <a:ln>
                  <a:noFill/>
                </a:ln>
                <a:solidFill>
                  <a:srgbClr val="000000"/>
                </a:solidFill>
                <a:effectLst/>
                <a:uLnTx/>
                <a:uFillTx/>
                <a:ea typeface="ＭＳ Ｐゴシック" charset="0"/>
              </a:rPr>
              <a:t> (e.g., entropy, data distribution and types).</a:t>
            </a:r>
            <a:endParaRPr lang="en-US" dirty="0"/>
          </a:p>
          <a:p>
            <a:pPr marL="562356" lvl="1" indent="-342900">
              <a:lnSpc>
                <a:spcPct val="120000"/>
              </a:lnSpc>
            </a:pPr>
            <a:endParaRPr lang="en-US" dirty="0"/>
          </a:p>
        </p:txBody>
      </p:sp>
      <p:sp>
        <p:nvSpPr>
          <p:cNvPr id="6" name="Title 5">
            <a:extLst>
              <a:ext uri="{FF2B5EF4-FFF2-40B4-BE49-F238E27FC236}">
                <a16:creationId xmlns:a16="http://schemas.microsoft.com/office/drawing/2014/main" id="{74E82B69-CCF8-CBE8-7799-6A90C3F659F7}"/>
              </a:ext>
            </a:extLst>
          </p:cNvPr>
          <p:cNvSpPr>
            <a:spLocks noGrp="1"/>
          </p:cNvSpPr>
          <p:nvPr>
            <p:ph type="title"/>
          </p:nvPr>
        </p:nvSpPr>
        <p:spPr/>
        <p:txBody>
          <a:bodyPr/>
          <a:lstStyle/>
          <a:p>
            <a:r>
              <a:rPr lang="en-US" dirty="0"/>
              <a:t>SIBACO Overview</a:t>
            </a:r>
          </a:p>
        </p:txBody>
      </p:sp>
      <p:pic>
        <p:nvPicPr>
          <p:cNvPr id="7" name="Picture 6">
            <a:extLst>
              <a:ext uri="{FF2B5EF4-FFF2-40B4-BE49-F238E27FC236}">
                <a16:creationId xmlns:a16="http://schemas.microsoft.com/office/drawing/2014/main" id="{DB3DFE6D-4537-C445-B9AA-88CABA3EFBB8}"/>
              </a:ext>
            </a:extLst>
          </p:cNvPr>
          <p:cNvPicPr>
            <a:picLocks noChangeAspect="1"/>
          </p:cNvPicPr>
          <p:nvPr/>
        </p:nvPicPr>
        <p:blipFill>
          <a:blip r:embed="rId5"/>
          <a:stretch>
            <a:fillRect/>
          </a:stretch>
        </p:blipFill>
        <p:spPr>
          <a:xfrm>
            <a:off x="5178009" y="2204864"/>
            <a:ext cx="3383573" cy="2257621"/>
          </a:xfrm>
          <a:prstGeom prst="rect">
            <a:avLst/>
          </a:prstGeom>
        </p:spPr>
      </p:pic>
      <p:pic>
        <p:nvPicPr>
          <p:cNvPr id="9" name="Picture 8">
            <a:extLst>
              <a:ext uri="{FF2B5EF4-FFF2-40B4-BE49-F238E27FC236}">
                <a16:creationId xmlns:a16="http://schemas.microsoft.com/office/drawing/2014/main" id="{D9C3E8B4-ABA1-BD66-D3AC-6DCC52289EBE}"/>
              </a:ext>
            </a:extLst>
          </p:cNvPr>
          <p:cNvPicPr>
            <a:picLocks noChangeAspect="1"/>
          </p:cNvPicPr>
          <p:nvPr/>
        </p:nvPicPr>
        <p:blipFill>
          <a:blip r:embed="rId6"/>
          <a:stretch>
            <a:fillRect/>
          </a:stretch>
        </p:blipFill>
        <p:spPr>
          <a:xfrm>
            <a:off x="5436096" y="1171850"/>
            <a:ext cx="3023235" cy="388955"/>
          </a:xfrm>
          <a:prstGeom prst="rect">
            <a:avLst/>
          </a:prstGeom>
        </p:spPr>
      </p:pic>
      <p:cxnSp>
        <p:nvCxnSpPr>
          <p:cNvPr id="13" name="Straight Arrow Connector 12">
            <a:extLst>
              <a:ext uri="{FF2B5EF4-FFF2-40B4-BE49-F238E27FC236}">
                <a16:creationId xmlns:a16="http://schemas.microsoft.com/office/drawing/2014/main" id="{E2EDDE61-30AC-CBC1-5293-823B5A2FBA60}"/>
              </a:ext>
            </a:extLst>
          </p:cNvPr>
          <p:cNvCxnSpPr>
            <a:cxnSpLocks/>
          </p:cNvCxnSpPr>
          <p:nvPr/>
        </p:nvCxnSpPr>
        <p:spPr>
          <a:xfrm>
            <a:off x="6895323" y="4289796"/>
            <a:ext cx="0" cy="576064"/>
          </a:xfrm>
          <a:prstGeom prst="straightConnector1">
            <a:avLst/>
          </a:prstGeom>
          <a:ln w="57150">
            <a:solidFill>
              <a:srgbClr val="00355E"/>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398764B-52BB-E48D-D84B-7C86E20F99ED}"/>
              </a:ext>
            </a:extLst>
          </p:cNvPr>
          <p:cNvSpPr>
            <a:spLocks noGrp="1"/>
          </p:cNvSpPr>
          <p:nvPr>
            <p:ph type="sldNum" sz="quarter" idx="12"/>
          </p:nvPr>
        </p:nvSpPr>
        <p:spPr/>
        <p:txBody>
          <a:bodyPr/>
          <a:lstStyle/>
          <a:p>
            <a:fld id="{7DDC6E19-E111-4960-B4D1-A336F8663A94}" type="slidenum">
              <a:rPr lang="en-US" smtClean="0"/>
              <a:pPr/>
              <a:t>12</a:t>
            </a:fld>
            <a:endParaRPr lang="en-US" dirty="0"/>
          </a:p>
        </p:txBody>
      </p:sp>
    </p:spTree>
    <p:extLst>
      <p:ext uri="{BB962C8B-B14F-4D97-AF65-F5344CB8AC3E}">
        <p14:creationId xmlns:p14="http://schemas.microsoft.com/office/powerpoint/2010/main" val="368962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FA59218-E3E9-853E-4042-DEAC638891F5}"/>
              </a:ext>
            </a:extLst>
          </p:cNvPr>
          <p:cNvSpPr>
            <a:spLocks noGrp="1"/>
          </p:cNvSpPr>
          <p:nvPr>
            <p:ph idx="1"/>
          </p:nvPr>
        </p:nvSpPr>
        <p:spPr>
          <a:xfrm>
            <a:off x="251520" y="1881188"/>
            <a:ext cx="4557018" cy="4250812"/>
          </a:xfrm>
        </p:spPr>
        <p:txBody>
          <a:bodyPr>
            <a:normAutofit/>
          </a:bodyPr>
          <a:lstStyle/>
          <a:p>
            <a:pPr>
              <a:buFont typeface="Arial" panose="020B0604020202020204" pitchFamily="34" charset="0"/>
              <a:buChar char="•"/>
            </a:pPr>
            <a:r>
              <a:rPr lang="en-US" sz="2000" b="1" dirty="0"/>
              <a:t> DEFLATED</a:t>
            </a:r>
            <a:r>
              <a:rPr lang="en-US" sz="2000" dirty="0"/>
              <a:t>: uses a combination of </a:t>
            </a:r>
            <a:r>
              <a:rPr lang="en-US" sz="2000" i="1" dirty="0"/>
              <a:t>LZ77</a:t>
            </a:r>
            <a:r>
              <a:rPr lang="en-US" sz="2000" dirty="0"/>
              <a:t> and </a:t>
            </a:r>
            <a:r>
              <a:rPr lang="en-US" sz="2000" i="1" dirty="0"/>
              <a:t>Huffman</a:t>
            </a:r>
            <a:r>
              <a:rPr lang="en-US" sz="2000" dirty="0"/>
              <a:t> coding.</a:t>
            </a:r>
          </a:p>
          <a:p>
            <a:pPr>
              <a:buFont typeface="Arial" panose="020B0604020202020204" pitchFamily="34" charset="0"/>
              <a:buChar char="•"/>
            </a:pPr>
            <a:r>
              <a:rPr lang="en-US" sz="2000" b="1" dirty="0"/>
              <a:t> BZIP2</a:t>
            </a:r>
            <a:r>
              <a:rPr lang="en-US" sz="2000" dirty="0"/>
              <a:t>: uses a combination of the </a:t>
            </a:r>
            <a:r>
              <a:rPr lang="en-US" sz="2000" i="1" dirty="0"/>
              <a:t>Burrows-Wheeler</a:t>
            </a:r>
            <a:r>
              <a:rPr lang="en-US" sz="2000" dirty="0"/>
              <a:t> transform and </a:t>
            </a:r>
            <a:r>
              <a:rPr lang="en-US" sz="2000" i="1" dirty="0"/>
              <a:t>Huffman</a:t>
            </a:r>
            <a:r>
              <a:rPr lang="en-US" sz="2000" dirty="0"/>
              <a:t> coding.</a:t>
            </a:r>
          </a:p>
          <a:p>
            <a:pPr>
              <a:buFont typeface="Arial" panose="020B0604020202020204" pitchFamily="34" charset="0"/>
              <a:buChar char="•"/>
            </a:pPr>
            <a:r>
              <a:rPr lang="en-US" sz="2000" b="1" dirty="0"/>
              <a:t> LZMA</a:t>
            </a:r>
            <a:r>
              <a:rPr lang="en-US" sz="2000" dirty="0"/>
              <a:t>: uses a combination of dictionary compression scheme, similar with </a:t>
            </a:r>
            <a:r>
              <a:rPr lang="en-US" sz="2000" i="1" dirty="0"/>
              <a:t>LZ77</a:t>
            </a:r>
            <a:r>
              <a:rPr lang="en-US" sz="2000" dirty="0"/>
              <a:t>, and arithmetic logic.</a:t>
            </a:r>
          </a:p>
        </p:txBody>
      </p:sp>
      <p:sp>
        <p:nvSpPr>
          <p:cNvPr id="2" name="Title 1">
            <a:extLst>
              <a:ext uri="{FF2B5EF4-FFF2-40B4-BE49-F238E27FC236}">
                <a16:creationId xmlns:a16="http://schemas.microsoft.com/office/drawing/2014/main" id="{E046BFB6-5CE8-D616-0E3B-04685BB1AADF}"/>
              </a:ext>
            </a:extLst>
          </p:cNvPr>
          <p:cNvSpPr>
            <a:spLocks noGrp="1"/>
          </p:cNvSpPr>
          <p:nvPr>
            <p:ph type="title"/>
          </p:nvPr>
        </p:nvSpPr>
        <p:spPr/>
        <p:txBody>
          <a:bodyPr/>
          <a:lstStyle/>
          <a:p>
            <a:r>
              <a:rPr lang="en-US" dirty="0"/>
              <a:t>Experimental Methodology</a:t>
            </a:r>
          </a:p>
        </p:txBody>
      </p:sp>
      <p:sp>
        <p:nvSpPr>
          <p:cNvPr id="8" name="Text Placeholder 7">
            <a:extLst>
              <a:ext uri="{FF2B5EF4-FFF2-40B4-BE49-F238E27FC236}">
                <a16:creationId xmlns:a16="http://schemas.microsoft.com/office/drawing/2014/main" id="{3CE78B27-8571-17F4-2254-FBFE8EDC65CF}"/>
              </a:ext>
            </a:extLst>
          </p:cNvPr>
          <p:cNvSpPr>
            <a:spLocks noGrp="1"/>
          </p:cNvSpPr>
          <p:nvPr>
            <p:ph type="body" idx="4294967295"/>
          </p:nvPr>
        </p:nvSpPr>
        <p:spPr>
          <a:xfrm>
            <a:off x="251519" y="1235588"/>
            <a:ext cx="4456367" cy="537649"/>
          </a:xfrm>
        </p:spPr>
        <p:txBody>
          <a:bodyPr/>
          <a:lstStyle/>
          <a:p>
            <a:r>
              <a:rPr lang="en-US" sz="2400" dirty="0"/>
              <a:t>Compression Algorithms*:</a:t>
            </a:r>
          </a:p>
        </p:txBody>
      </p:sp>
      <p:sp>
        <p:nvSpPr>
          <p:cNvPr id="10" name="Text Placeholder 9">
            <a:extLst>
              <a:ext uri="{FF2B5EF4-FFF2-40B4-BE49-F238E27FC236}">
                <a16:creationId xmlns:a16="http://schemas.microsoft.com/office/drawing/2014/main" id="{EAEAB98A-3224-FD9C-73D5-08F2FF416BFE}"/>
              </a:ext>
            </a:extLst>
          </p:cNvPr>
          <p:cNvSpPr>
            <a:spLocks noGrp="1"/>
          </p:cNvSpPr>
          <p:nvPr>
            <p:ph type="body" sz="quarter" idx="4294967295"/>
          </p:nvPr>
        </p:nvSpPr>
        <p:spPr>
          <a:xfrm>
            <a:off x="4808538" y="1235588"/>
            <a:ext cx="4335462" cy="537650"/>
          </a:xfrm>
        </p:spPr>
        <p:txBody>
          <a:bodyPr/>
          <a:lstStyle/>
          <a:p>
            <a:r>
              <a:rPr lang="en-US" sz="2400" dirty="0"/>
              <a:t>Compared Techniques:</a:t>
            </a:r>
          </a:p>
        </p:txBody>
      </p:sp>
      <p:sp>
        <p:nvSpPr>
          <p:cNvPr id="11" name="Content Placeholder 10">
            <a:extLst>
              <a:ext uri="{FF2B5EF4-FFF2-40B4-BE49-F238E27FC236}">
                <a16:creationId xmlns:a16="http://schemas.microsoft.com/office/drawing/2014/main" id="{1A09BA1D-4903-B95E-62FD-05925C7D50E4}"/>
              </a:ext>
            </a:extLst>
          </p:cNvPr>
          <p:cNvSpPr>
            <a:spLocks noGrp="1"/>
          </p:cNvSpPr>
          <p:nvPr>
            <p:ph sz="quarter" idx="4294967295"/>
          </p:nvPr>
        </p:nvSpPr>
        <p:spPr>
          <a:xfrm>
            <a:off x="4808538" y="1881188"/>
            <a:ext cx="4335462" cy="4308475"/>
          </a:xfrm>
        </p:spPr>
        <p:txBody>
          <a:bodyPr>
            <a:normAutofit/>
          </a:bodyPr>
          <a:lstStyle/>
          <a:p>
            <a:pPr>
              <a:buFont typeface="Arial" panose="020B0604020202020204" pitchFamily="34" charset="0"/>
              <a:buChar char="•"/>
            </a:pPr>
            <a:r>
              <a:rPr lang="en-US" sz="1800" dirty="0"/>
              <a:t> </a:t>
            </a:r>
            <a:r>
              <a:rPr lang="en-US" sz="1800" b="1" dirty="0"/>
              <a:t>BASELINE</a:t>
            </a:r>
            <a:r>
              <a:rPr lang="en-US" sz="1800" dirty="0"/>
              <a:t>: This is the baseline (“monolithic”) technique, which compresses the data being agnostic of the data characteristics. It compresses all the data with only a single compression scheme.</a:t>
            </a:r>
          </a:p>
          <a:p>
            <a:pPr>
              <a:buFont typeface="Arial" panose="020B0604020202020204" pitchFamily="34" charset="0"/>
              <a:buChar char="•"/>
            </a:pPr>
            <a:r>
              <a:rPr lang="en-US" sz="1800" dirty="0"/>
              <a:t> </a:t>
            </a:r>
            <a:r>
              <a:rPr lang="en-US" sz="1800" b="1" dirty="0"/>
              <a:t>SIBACO-BASIC</a:t>
            </a:r>
            <a:r>
              <a:rPr lang="en-US" sz="1800" dirty="0"/>
              <a:t>: This is the basic approach of our proposed technique that uses a single compression scheme.</a:t>
            </a:r>
          </a:p>
          <a:p>
            <a:pPr>
              <a:buFont typeface="Arial" panose="020B0604020202020204" pitchFamily="34" charset="0"/>
              <a:buChar char="•"/>
            </a:pPr>
            <a:r>
              <a:rPr lang="en-US" sz="1800" dirty="0"/>
              <a:t> </a:t>
            </a:r>
            <a:r>
              <a:rPr lang="en-US" sz="1800" b="1" dirty="0"/>
              <a:t>SIBACO</a:t>
            </a:r>
            <a:r>
              <a:rPr lang="en-US" sz="1800" dirty="0"/>
              <a:t>: This is our proposed technique that uses multiple compression schemes.</a:t>
            </a:r>
          </a:p>
        </p:txBody>
      </p:sp>
      <p:sp>
        <p:nvSpPr>
          <p:cNvPr id="4" name="TextBox 3">
            <a:extLst>
              <a:ext uri="{FF2B5EF4-FFF2-40B4-BE49-F238E27FC236}">
                <a16:creationId xmlns:a16="http://schemas.microsoft.com/office/drawing/2014/main" id="{0A19E0A5-F214-D5E9-FD24-A654394F51AE}"/>
              </a:ext>
            </a:extLst>
          </p:cNvPr>
          <p:cNvSpPr txBox="1"/>
          <p:nvPr/>
        </p:nvSpPr>
        <p:spPr>
          <a:xfrm>
            <a:off x="644079" y="5355104"/>
            <a:ext cx="3771900" cy="954107"/>
          </a:xfrm>
          <a:prstGeom prst="rect">
            <a:avLst/>
          </a:prstGeom>
          <a:noFill/>
        </p:spPr>
        <p:txBody>
          <a:bodyPr wrap="square">
            <a:spAutoFit/>
          </a:bodyPr>
          <a:lstStyle/>
          <a:p>
            <a:pPr algn="l"/>
            <a:r>
              <a:rPr lang="en-US" sz="1400" b="0" i="1" dirty="0">
                <a:latin typeface="NimbusRomNo9L-Regu"/>
              </a:rPr>
              <a:t>*We chose the following algorithms because they are good representatives of the compression categories and are readily available from the </a:t>
            </a:r>
            <a:r>
              <a:rPr lang="en-US" sz="1400" b="0" i="1" dirty="0" err="1">
                <a:solidFill>
                  <a:srgbClr val="008080"/>
                </a:solidFill>
                <a:latin typeface="NimbusRomNo9L-ReguItal"/>
              </a:rPr>
              <a:t>zipfile</a:t>
            </a:r>
            <a:r>
              <a:rPr lang="en-US" sz="1400" b="0" i="1" dirty="0">
                <a:latin typeface="NimbusRomNo9L-ReguItal"/>
              </a:rPr>
              <a:t> </a:t>
            </a:r>
            <a:r>
              <a:rPr lang="en-US" sz="1400" b="0" i="1" dirty="0">
                <a:latin typeface="NimbusRomNo9L-Regu"/>
              </a:rPr>
              <a:t>library.</a:t>
            </a:r>
            <a:endParaRPr lang="en-US" sz="1400" i="1" dirty="0"/>
          </a:p>
        </p:txBody>
      </p:sp>
      <p:sp>
        <p:nvSpPr>
          <p:cNvPr id="3" name="Slide Number Placeholder 2">
            <a:extLst>
              <a:ext uri="{FF2B5EF4-FFF2-40B4-BE49-F238E27FC236}">
                <a16:creationId xmlns:a16="http://schemas.microsoft.com/office/drawing/2014/main" id="{2B07FAF5-7788-3C4F-5B72-7A56E797D058}"/>
              </a:ext>
            </a:extLst>
          </p:cNvPr>
          <p:cNvSpPr>
            <a:spLocks noGrp="1"/>
          </p:cNvSpPr>
          <p:nvPr>
            <p:ph type="sldNum" sz="quarter" idx="12"/>
          </p:nvPr>
        </p:nvSpPr>
        <p:spPr/>
        <p:txBody>
          <a:bodyPr/>
          <a:lstStyle/>
          <a:p>
            <a:fld id="{7DDC6E19-E111-4960-B4D1-A336F8663A94}" type="slidenum">
              <a:rPr lang="en-US" smtClean="0"/>
              <a:pPr/>
              <a:t>13</a:t>
            </a:fld>
            <a:endParaRPr lang="en-US" dirty="0"/>
          </a:p>
        </p:txBody>
      </p:sp>
    </p:spTree>
    <p:extLst>
      <p:ext uri="{BB962C8B-B14F-4D97-AF65-F5344CB8AC3E}">
        <p14:creationId xmlns:p14="http://schemas.microsoft.com/office/powerpoint/2010/main" val="421839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E6B07DD-2718-6457-28C0-D829CC60BB70}"/>
              </a:ext>
            </a:extLst>
          </p:cNvPr>
          <p:cNvSpPr>
            <a:spLocks noGrp="1"/>
          </p:cNvSpPr>
          <p:nvPr>
            <p:ph idx="1"/>
          </p:nvPr>
        </p:nvSpPr>
        <p:spPr>
          <a:xfrm>
            <a:off x="251520" y="1881188"/>
            <a:ext cx="4644332" cy="4250812"/>
          </a:xfrm>
        </p:spPr>
        <p:txBody>
          <a:bodyPr>
            <a:normAutofit fontScale="70000" lnSpcReduction="20000"/>
          </a:bodyPr>
          <a:lstStyle/>
          <a:p>
            <a:r>
              <a:rPr lang="en-US" dirty="0"/>
              <a:t>This dataset is a subset of the publicly available hard drive metrics released by </a:t>
            </a:r>
            <a:r>
              <a:rPr lang="en-US" dirty="0" err="1"/>
              <a:t>Backblaze</a:t>
            </a:r>
            <a:r>
              <a:rPr lang="en-US" dirty="0"/>
              <a:t>. In our experiments we have only included data for the year 2022 (Q1-Q3). The data contains daily snapshots of more than 100.000 operational drives in a datacenter. The daily snapshot of each drive is represented by one row that captures basic drive metadata (i.e., serial number, device model, capacity) as well as SMART Attributes metrics. This dataset has 178 attributes and a total size of ∼20GB.</a:t>
            </a:r>
          </a:p>
        </p:txBody>
      </p:sp>
      <p:sp>
        <p:nvSpPr>
          <p:cNvPr id="9" name="Title 8">
            <a:extLst>
              <a:ext uri="{FF2B5EF4-FFF2-40B4-BE49-F238E27FC236}">
                <a16:creationId xmlns:a16="http://schemas.microsoft.com/office/drawing/2014/main" id="{86FA7E68-0612-99B6-8209-B0B9F2F04540}"/>
              </a:ext>
            </a:extLst>
          </p:cNvPr>
          <p:cNvSpPr>
            <a:spLocks noGrp="1"/>
          </p:cNvSpPr>
          <p:nvPr>
            <p:ph type="title"/>
          </p:nvPr>
        </p:nvSpPr>
        <p:spPr/>
        <p:txBody>
          <a:bodyPr/>
          <a:lstStyle/>
          <a:p>
            <a:r>
              <a:rPr lang="en-US" dirty="0"/>
              <a:t>Experiments: Datasets</a:t>
            </a:r>
          </a:p>
        </p:txBody>
      </p:sp>
      <p:sp>
        <p:nvSpPr>
          <p:cNvPr id="11" name="Text Placeholder 10">
            <a:extLst>
              <a:ext uri="{FF2B5EF4-FFF2-40B4-BE49-F238E27FC236}">
                <a16:creationId xmlns:a16="http://schemas.microsoft.com/office/drawing/2014/main" id="{6E2FB717-8338-498A-880E-37E29BCFF21C}"/>
              </a:ext>
            </a:extLst>
          </p:cNvPr>
          <p:cNvSpPr>
            <a:spLocks noGrp="1"/>
          </p:cNvSpPr>
          <p:nvPr>
            <p:ph type="body" idx="4294967295"/>
          </p:nvPr>
        </p:nvSpPr>
        <p:spPr>
          <a:xfrm>
            <a:off x="251520" y="1268760"/>
            <a:ext cx="3996630" cy="504478"/>
          </a:xfrm>
        </p:spPr>
        <p:txBody>
          <a:bodyPr/>
          <a:lstStyle/>
          <a:p>
            <a:r>
              <a:rPr lang="en-US" dirty="0" err="1"/>
              <a:t>Backblaze</a:t>
            </a:r>
            <a:r>
              <a:rPr lang="en-US" dirty="0"/>
              <a:t>: (∼20GB)</a:t>
            </a:r>
          </a:p>
        </p:txBody>
      </p:sp>
      <p:sp>
        <p:nvSpPr>
          <p:cNvPr id="13" name="Text Placeholder 12">
            <a:extLst>
              <a:ext uri="{FF2B5EF4-FFF2-40B4-BE49-F238E27FC236}">
                <a16:creationId xmlns:a16="http://schemas.microsoft.com/office/drawing/2014/main" id="{AFC86E03-13AF-96D5-9EB6-56DEC03DF1FB}"/>
              </a:ext>
            </a:extLst>
          </p:cNvPr>
          <p:cNvSpPr>
            <a:spLocks noGrp="1"/>
          </p:cNvSpPr>
          <p:nvPr>
            <p:ph type="body" sz="quarter" idx="4294967295"/>
          </p:nvPr>
        </p:nvSpPr>
        <p:spPr>
          <a:xfrm>
            <a:off x="4808538" y="1268759"/>
            <a:ext cx="4335462" cy="633411"/>
          </a:xfrm>
        </p:spPr>
        <p:txBody>
          <a:bodyPr/>
          <a:lstStyle/>
          <a:p>
            <a:r>
              <a:rPr lang="en-US" dirty="0" err="1"/>
              <a:t>MovieLens</a:t>
            </a:r>
            <a:r>
              <a:rPr lang="en-US" dirty="0"/>
              <a:t>: (∼645MB)</a:t>
            </a:r>
          </a:p>
        </p:txBody>
      </p:sp>
      <p:sp>
        <p:nvSpPr>
          <p:cNvPr id="14" name="Content Placeholder 13">
            <a:extLst>
              <a:ext uri="{FF2B5EF4-FFF2-40B4-BE49-F238E27FC236}">
                <a16:creationId xmlns:a16="http://schemas.microsoft.com/office/drawing/2014/main" id="{1E97D4F4-4C28-1984-A161-DD2AF39C8E25}"/>
              </a:ext>
            </a:extLst>
          </p:cNvPr>
          <p:cNvSpPr>
            <a:spLocks noGrp="1"/>
          </p:cNvSpPr>
          <p:nvPr>
            <p:ph sz="quarter" idx="4294967295"/>
          </p:nvPr>
        </p:nvSpPr>
        <p:spPr>
          <a:xfrm>
            <a:off x="4808538" y="1881188"/>
            <a:ext cx="4335462" cy="4308475"/>
          </a:xfrm>
        </p:spPr>
        <p:txBody>
          <a:bodyPr>
            <a:normAutofit/>
          </a:bodyPr>
          <a:lstStyle/>
          <a:p>
            <a:r>
              <a:rPr lang="en-US" sz="2000" dirty="0"/>
              <a:t>This dataset is a subset of the real-word </a:t>
            </a:r>
            <a:r>
              <a:rPr lang="en-US" sz="2000" dirty="0" err="1"/>
              <a:t>MovieLens</a:t>
            </a:r>
            <a:r>
              <a:rPr lang="en-US" sz="2000" dirty="0"/>
              <a:t> dataset collected by the </a:t>
            </a:r>
            <a:r>
              <a:rPr lang="en-US" sz="2000" dirty="0" err="1"/>
              <a:t>GroupLens</a:t>
            </a:r>
            <a:r>
              <a:rPr lang="en-US" sz="2000" dirty="0"/>
              <a:t> research laboratory. It contains 25 million ratings and one million tag applications applied to 62,000 movies by 162,000 users. This dataset has four attributes and </a:t>
            </a:r>
            <a:r>
              <a:rPr lang="en-US" sz="2000" dirty="0" err="1"/>
              <a:t>and</a:t>
            </a:r>
            <a:r>
              <a:rPr lang="en-US" sz="2000" dirty="0"/>
              <a:t> has a total size of ∼645MB.</a:t>
            </a:r>
          </a:p>
        </p:txBody>
      </p:sp>
      <p:pic>
        <p:nvPicPr>
          <p:cNvPr id="1026" name="Picture 2" descr="Backblaze Logo">
            <a:extLst>
              <a:ext uri="{FF2B5EF4-FFF2-40B4-BE49-F238E27FC236}">
                <a16:creationId xmlns:a16="http://schemas.microsoft.com/office/drawing/2014/main" id="{9BE0ED50-B514-E07E-B3F8-C5437D2F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957374"/>
            <a:ext cx="2286000" cy="442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Lens logo">
            <a:extLst>
              <a:ext uri="{FF2B5EF4-FFF2-40B4-BE49-F238E27FC236}">
                <a16:creationId xmlns:a16="http://schemas.microsoft.com/office/drawing/2014/main" id="{B1752B18-69EF-472A-DDF8-4C61FF3FF8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50525" y="5724036"/>
            <a:ext cx="1651488" cy="369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BF473D-D83C-1D0C-F912-F2B013932C7A}"/>
              </a:ext>
            </a:extLst>
          </p:cNvPr>
          <p:cNvSpPr>
            <a:spLocks noGrp="1"/>
          </p:cNvSpPr>
          <p:nvPr>
            <p:ph type="sldNum" sz="quarter" idx="12"/>
          </p:nvPr>
        </p:nvSpPr>
        <p:spPr/>
        <p:txBody>
          <a:bodyPr/>
          <a:lstStyle/>
          <a:p>
            <a:fld id="{7DDC6E19-E111-4960-B4D1-A336F8663A94}" type="slidenum">
              <a:rPr lang="en-US" smtClean="0"/>
              <a:pPr/>
              <a:t>14</a:t>
            </a:fld>
            <a:endParaRPr lang="en-US" dirty="0"/>
          </a:p>
        </p:txBody>
      </p:sp>
    </p:spTree>
    <p:extLst>
      <p:ext uri="{BB962C8B-B14F-4D97-AF65-F5344CB8AC3E}">
        <p14:creationId xmlns:p14="http://schemas.microsoft.com/office/powerpoint/2010/main" val="389799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4DEEBCA-EF1B-5ECF-F69A-DD8FEB39253F}"/>
              </a:ext>
            </a:extLst>
          </p:cNvPr>
          <p:cNvSpPr>
            <a:spLocks noGrp="1"/>
          </p:cNvSpPr>
          <p:nvPr>
            <p:ph idx="1"/>
          </p:nvPr>
        </p:nvSpPr>
        <p:spPr>
          <a:xfrm>
            <a:off x="251520" y="908050"/>
            <a:ext cx="4896544" cy="5223950"/>
          </a:xfrm>
        </p:spPr>
        <p:txBody>
          <a:bodyPr>
            <a:normAutofit fontScale="85000" lnSpcReduction="10000"/>
          </a:bodyPr>
          <a:lstStyle/>
          <a:p>
            <a:pPr>
              <a:buFont typeface="Arial" panose="020B0604020202020204" pitchFamily="34" charset="0"/>
              <a:buChar char="•"/>
            </a:pPr>
            <a:r>
              <a:rPr lang="en-US" dirty="0"/>
              <a:t>SIBACO (with multiple compression schemes) compares to the Baseline and SIBACO-BASIC approaches (that use a single compression scheme – BZIP2).</a:t>
            </a:r>
          </a:p>
          <a:p>
            <a:pPr lvl="1">
              <a:buFont typeface="Arial" panose="020B0604020202020204" pitchFamily="34" charset="0"/>
              <a:buChar char="•"/>
            </a:pPr>
            <a:endParaRPr lang="en-US" dirty="0"/>
          </a:p>
          <a:p>
            <a:pPr>
              <a:buFont typeface="Arial" panose="020B0604020202020204" pitchFamily="34" charset="0"/>
              <a:buChar char="•"/>
            </a:pPr>
            <a:r>
              <a:rPr lang="en-US" dirty="0"/>
              <a:t>SIBACO selects the best performing compression schemes for a group based on the control experiments.</a:t>
            </a:r>
          </a:p>
          <a:p>
            <a:pPr lvl="1">
              <a:buFont typeface="Arial" panose="020B0604020202020204" pitchFamily="34" charset="0"/>
              <a:buChar char="•"/>
            </a:pPr>
            <a:endParaRPr lang="en-US" dirty="0"/>
          </a:p>
          <a:p>
            <a:pPr>
              <a:buFont typeface="Arial" panose="020B0604020202020204" pitchFamily="34" charset="0"/>
              <a:buChar char="•"/>
            </a:pPr>
            <a:r>
              <a:rPr lang="en-US" dirty="0"/>
              <a:t>SIBACO achieves up to </a:t>
            </a:r>
            <a:r>
              <a:rPr lang="en-US" b="1" dirty="0">
                <a:solidFill>
                  <a:srgbClr val="008080"/>
                </a:solidFill>
              </a:rPr>
              <a:t>∼4%</a:t>
            </a:r>
            <a:r>
              <a:rPr lang="en-US" dirty="0">
                <a:solidFill>
                  <a:schemeClr val="accent1"/>
                </a:solidFill>
              </a:rPr>
              <a:t> </a:t>
            </a:r>
            <a:r>
              <a:rPr lang="en-US" dirty="0"/>
              <a:t>better</a:t>
            </a:r>
            <a:r>
              <a:rPr lang="en-US" dirty="0">
                <a:solidFill>
                  <a:schemeClr val="accent1"/>
                </a:solidFill>
              </a:rPr>
              <a:t> </a:t>
            </a:r>
            <a:r>
              <a:rPr lang="en-US" dirty="0"/>
              <a:t>performance against BASELINE.</a:t>
            </a:r>
          </a:p>
        </p:txBody>
      </p:sp>
      <p:sp>
        <p:nvSpPr>
          <p:cNvPr id="2" name="Title 1">
            <a:extLst>
              <a:ext uri="{FF2B5EF4-FFF2-40B4-BE49-F238E27FC236}">
                <a16:creationId xmlns:a16="http://schemas.microsoft.com/office/drawing/2014/main" id="{9ECE2152-DBF5-8357-2877-F98E7351665F}"/>
              </a:ext>
            </a:extLst>
          </p:cNvPr>
          <p:cNvSpPr>
            <a:spLocks noGrp="1"/>
          </p:cNvSpPr>
          <p:nvPr>
            <p:ph type="title"/>
          </p:nvPr>
        </p:nvSpPr>
        <p:spPr/>
        <p:txBody>
          <a:bodyPr/>
          <a:lstStyle/>
          <a:p>
            <a:r>
              <a:rPr lang="en-US" dirty="0"/>
              <a:t>Experiments: Both Datasets</a:t>
            </a:r>
          </a:p>
        </p:txBody>
      </p:sp>
      <p:pic>
        <p:nvPicPr>
          <p:cNvPr id="8" name="Picture 7">
            <a:extLst>
              <a:ext uri="{FF2B5EF4-FFF2-40B4-BE49-F238E27FC236}">
                <a16:creationId xmlns:a16="http://schemas.microsoft.com/office/drawing/2014/main" id="{97EF0C5E-7E0A-6962-77DC-6904BCF4ECD0}"/>
              </a:ext>
            </a:extLst>
          </p:cNvPr>
          <p:cNvPicPr>
            <a:picLocks noChangeAspect="1"/>
          </p:cNvPicPr>
          <p:nvPr/>
        </p:nvPicPr>
        <p:blipFill>
          <a:blip r:embed="rId3"/>
          <a:stretch>
            <a:fillRect/>
          </a:stretch>
        </p:blipFill>
        <p:spPr>
          <a:xfrm>
            <a:off x="5024652" y="1822697"/>
            <a:ext cx="3723812" cy="2770735"/>
          </a:xfrm>
          <a:prstGeom prst="rect">
            <a:avLst/>
          </a:prstGeom>
        </p:spPr>
      </p:pic>
      <p:sp>
        <p:nvSpPr>
          <p:cNvPr id="3" name="Oval 2">
            <a:extLst>
              <a:ext uri="{FF2B5EF4-FFF2-40B4-BE49-F238E27FC236}">
                <a16:creationId xmlns:a16="http://schemas.microsoft.com/office/drawing/2014/main" id="{60D59B35-CAA1-E191-2623-45F582F4E6D6}"/>
              </a:ext>
            </a:extLst>
          </p:cNvPr>
          <p:cNvSpPr/>
          <p:nvPr/>
        </p:nvSpPr>
        <p:spPr>
          <a:xfrm>
            <a:off x="6363339" y="2478545"/>
            <a:ext cx="742061" cy="346278"/>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Oval 3">
            <a:extLst>
              <a:ext uri="{FF2B5EF4-FFF2-40B4-BE49-F238E27FC236}">
                <a16:creationId xmlns:a16="http://schemas.microsoft.com/office/drawing/2014/main" id="{EC11590D-722D-2F78-C4F5-04CA094B494E}"/>
              </a:ext>
            </a:extLst>
          </p:cNvPr>
          <p:cNvSpPr/>
          <p:nvPr/>
        </p:nvSpPr>
        <p:spPr>
          <a:xfrm>
            <a:off x="7285256" y="3809564"/>
            <a:ext cx="848843" cy="346278"/>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Slide Number Placeholder 4">
            <a:extLst>
              <a:ext uri="{FF2B5EF4-FFF2-40B4-BE49-F238E27FC236}">
                <a16:creationId xmlns:a16="http://schemas.microsoft.com/office/drawing/2014/main" id="{D07D949B-8FB7-AEE2-DCCA-728EF6BB4F9D}"/>
              </a:ext>
            </a:extLst>
          </p:cNvPr>
          <p:cNvSpPr>
            <a:spLocks noGrp="1"/>
          </p:cNvSpPr>
          <p:nvPr>
            <p:ph type="sldNum" sz="quarter" idx="12"/>
          </p:nvPr>
        </p:nvSpPr>
        <p:spPr/>
        <p:txBody>
          <a:bodyPr/>
          <a:lstStyle/>
          <a:p>
            <a:fld id="{7DDC6E19-E111-4960-B4D1-A336F8663A94}" type="slidenum">
              <a:rPr lang="en-US" smtClean="0"/>
              <a:pPr/>
              <a:t>15</a:t>
            </a:fld>
            <a:endParaRPr lang="en-US" dirty="0"/>
          </a:p>
        </p:txBody>
      </p:sp>
      <p:sp>
        <p:nvSpPr>
          <p:cNvPr id="10" name="TextBox 9">
            <a:extLst>
              <a:ext uri="{FF2B5EF4-FFF2-40B4-BE49-F238E27FC236}">
                <a16:creationId xmlns:a16="http://schemas.microsoft.com/office/drawing/2014/main" id="{3B3C50FA-8992-C8A0-343F-0CAAD541E488}"/>
              </a:ext>
            </a:extLst>
          </p:cNvPr>
          <p:cNvSpPr txBox="1"/>
          <p:nvPr/>
        </p:nvSpPr>
        <p:spPr bwMode="auto">
          <a:xfrm>
            <a:off x="5140110" y="4665381"/>
            <a:ext cx="3723812" cy="1477328"/>
          </a:xfrm>
          <a:prstGeom prst="rect">
            <a:avLst/>
          </a:prstGeom>
          <a:noFill/>
          <a:ln>
            <a:solidFill>
              <a:srgbClr val="00355E"/>
            </a:solidFill>
          </a:ln>
          <a:extLst>
            <a:ext uri="{FAA26D3D-D897-4be2-8F04-BA451C77F1D7}">
              <ma14:placeholderFlag xmlns="" xmlns:ma14="http://schemas.microsoft.com/office/mac/drawingml/2011/main" val="1"/>
            </a:ext>
          </a:extLst>
        </p:spPr>
        <p:txBody>
          <a:bodyPr wrap="square">
            <a:spAutoFit/>
          </a:bodyPr>
          <a:lstStyle/>
          <a:p>
            <a:pPr marL="285750" indent="-285750">
              <a:buFont typeface="Arial" panose="020B0604020202020204" pitchFamily="34" charset="0"/>
              <a:buChar char="•"/>
            </a:pPr>
            <a:r>
              <a:rPr lang="en-US" sz="1800" i="1" dirty="0"/>
              <a:t>E.g., Dropbox</a:t>
            </a:r>
            <a:r>
              <a:rPr lang="en-US" sz="1800" b="0" i="1" dirty="0"/>
              <a:t> has </a:t>
            </a:r>
            <a:r>
              <a:rPr lang="en-US" sz="1800" i="1" dirty="0"/>
              <a:t>17.77 million</a:t>
            </a:r>
            <a:r>
              <a:rPr lang="en-US" sz="1800" b="0" i="1" dirty="0"/>
              <a:t> paying users</a:t>
            </a:r>
          </a:p>
          <a:p>
            <a:pPr marL="742950" lvl="1" indent="-285750">
              <a:buFont typeface="Arial" panose="020B0604020202020204" pitchFamily="34" charset="0"/>
              <a:buChar char="•"/>
            </a:pPr>
            <a:r>
              <a:rPr lang="en-US" sz="1800" b="0" i="1" dirty="0"/>
              <a:t>$9.99/month for 2 TB</a:t>
            </a:r>
          </a:p>
          <a:p>
            <a:pPr marL="742950" lvl="1" indent="-285750">
              <a:buFont typeface="Arial" panose="020B0604020202020204" pitchFamily="34" charset="0"/>
              <a:buChar char="•"/>
            </a:pPr>
            <a:r>
              <a:rPr lang="en-US" sz="1800" b="0" i="1" dirty="0"/>
              <a:t>$0.40/month savings</a:t>
            </a:r>
          </a:p>
          <a:p>
            <a:r>
              <a:rPr lang="en-US" sz="1800" b="0" i="1" dirty="0">
                <a:sym typeface="Wingdings" panose="05000000000000000000" pitchFamily="2" charset="2"/>
              </a:rPr>
              <a:t></a:t>
            </a:r>
            <a:r>
              <a:rPr lang="en-US" sz="1800" b="0" i="1" dirty="0"/>
              <a:t> $7.1M per month</a:t>
            </a:r>
          </a:p>
        </p:txBody>
      </p:sp>
      <p:sp>
        <p:nvSpPr>
          <p:cNvPr id="12" name="TextBox 11">
            <a:extLst>
              <a:ext uri="{FF2B5EF4-FFF2-40B4-BE49-F238E27FC236}">
                <a16:creationId xmlns:a16="http://schemas.microsoft.com/office/drawing/2014/main" id="{C986C638-E110-359B-B10A-D1263A924609}"/>
              </a:ext>
            </a:extLst>
          </p:cNvPr>
          <p:cNvSpPr txBox="1"/>
          <p:nvPr/>
        </p:nvSpPr>
        <p:spPr bwMode="auto">
          <a:xfrm>
            <a:off x="4716016" y="6214658"/>
            <a:ext cx="4572000" cy="230832"/>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900" dirty="0"/>
              <a:t>https://www.statista.com/statistics/819605/number-of-paying-dropbox-users/</a:t>
            </a:r>
          </a:p>
        </p:txBody>
      </p:sp>
    </p:spTree>
    <p:extLst>
      <p:ext uri="{BB962C8B-B14F-4D97-AF65-F5344CB8AC3E}">
        <p14:creationId xmlns:p14="http://schemas.microsoft.com/office/powerpoint/2010/main" val="31002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54">
            <a:extLst>
              <a:ext uri="{FF2B5EF4-FFF2-40B4-BE49-F238E27FC236}">
                <a16:creationId xmlns:a16="http://schemas.microsoft.com/office/drawing/2014/main" id="{83CEB219-A4F6-EBD2-B418-361BF059954B}"/>
              </a:ext>
            </a:extLst>
          </p:cNvPr>
          <p:cNvGraphicFramePr>
            <a:graphicFrameLocks noGrp="1"/>
          </p:cNvGraphicFramePr>
          <p:nvPr/>
        </p:nvGraphicFramePr>
        <p:xfrm>
          <a:off x="4204652" y="1734338"/>
          <a:ext cx="4696956" cy="4378265"/>
        </p:xfrm>
        <a:graphic>
          <a:graphicData uri="http://schemas.openxmlformats.org/drawingml/2006/table">
            <a:tbl>
              <a:tblPr firstRow="1" bandRow="1">
                <a:tableStyleId>{1FECB4D8-DB02-4DC6-A0A2-4F2EBAE1DC90}</a:tableStyleId>
              </a:tblPr>
              <a:tblGrid>
                <a:gridCol w="1565652">
                  <a:extLst>
                    <a:ext uri="{9D8B030D-6E8A-4147-A177-3AD203B41FA5}">
                      <a16:colId xmlns:a16="http://schemas.microsoft.com/office/drawing/2014/main" val="2103737570"/>
                    </a:ext>
                  </a:extLst>
                </a:gridCol>
                <a:gridCol w="1565652">
                  <a:extLst>
                    <a:ext uri="{9D8B030D-6E8A-4147-A177-3AD203B41FA5}">
                      <a16:colId xmlns:a16="http://schemas.microsoft.com/office/drawing/2014/main" val="278521010"/>
                    </a:ext>
                  </a:extLst>
                </a:gridCol>
                <a:gridCol w="1565652">
                  <a:extLst>
                    <a:ext uri="{9D8B030D-6E8A-4147-A177-3AD203B41FA5}">
                      <a16:colId xmlns:a16="http://schemas.microsoft.com/office/drawing/2014/main" val="3492318699"/>
                    </a:ext>
                  </a:extLst>
                </a:gridCol>
              </a:tblGrid>
              <a:tr h="356528">
                <a:tc>
                  <a:txBody>
                    <a:bodyPr/>
                    <a:lstStyle/>
                    <a:p>
                      <a:pPr algn="ctr"/>
                      <a:r>
                        <a:rPr lang="en-US" dirty="0">
                          <a:solidFill>
                            <a:schemeClr val="tx1"/>
                          </a:solidFill>
                        </a:rPr>
                        <a:t>Sunny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Rainy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1"/>
                          </a:solidFill>
                        </a:rPr>
                        <a:t>Snowy Data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9466567"/>
                  </a:ext>
                </a:extLst>
              </a:tr>
              <a:tr h="1100922">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438784"/>
                  </a:ext>
                </a:extLst>
              </a:tr>
              <a:tr h="2376264">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942706"/>
                  </a:ext>
                </a:extLst>
              </a:tr>
              <a:tr h="535319">
                <a:tc>
                  <a:txBody>
                    <a:bodyPr/>
                    <a:lstStyle/>
                    <a:p>
                      <a:pPr algn="ctr"/>
                      <a:r>
                        <a:rPr lang="en-US" dirty="0">
                          <a:solidFill>
                            <a:schemeClr val="tx1"/>
                          </a:solidFill>
                        </a:rPr>
                        <a:t>e.g., </a:t>
                      </a:r>
                      <a:r>
                        <a:rPr lang="en-US" u="none" dirty="0">
                          <a:solidFill>
                            <a:schemeClr val="tx1"/>
                          </a:solidFill>
                        </a:rPr>
                        <a:t>GZIP</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e.g., BZIP</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e.g., LZMA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625247"/>
                  </a:ext>
                </a:extLst>
              </a:tr>
            </a:tbl>
          </a:graphicData>
        </a:graphic>
      </p:graphicFrame>
      <p:sp>
        <p:nvSpPr>
          <p:cNvPr id="2" name="Content Placeholder 1">
            <a:extLst>
              <a:ext uri="{FF2B5EF4-FFF2-40B4-BE49-F238E27FC236}">
                <a16:creationId xmlns:a16="http://schemas.microsoft.com/office/drawing/2014/main" id="{F1F967AF-AB27-8FB5-C6F3-AAD9E7A96AB8}"/>
              </a:ext>
            </a:extLst>
          </p:cNvPr>
          <p:cNvSpPr>
            <a:spLocks noGrp="1"/>
          </p:cNvSpPr>
          <p:nvPr>
            <p:ph idx="1"/>
          </p:nvPr>
        </p:nvSpPr>
        <p:spPr>
          <a:xfrm>
            <a:off x="251520" y="980728"/>
            <a:ext cx="3744416" cy="5151272"/>
          </a:xfrm>
        </p:spPr>
        <p:txBody>
          <a:bodyPr/>
          <a:lstStyle/>
          <a:p>
            <a:r>
              <a:rPr lang="en-US" b="1" dirty="0"/>
              <a:t>Sunny Data:</a:t>
            </a:r>
          </a:p>
          <a:p>
            <a:pPr lvl="1"/>
            <a:r>
              <a:rPr lang="en-US" dirty="0"/>
              <a:t>Simple and fast compression for </a:t>
            </a:r>
            <a:r>
              <a:rPr lang="en-US" b="1" dirty="0">
                <a:solidFill>
                  <a:srgbClr val="008080"/>
                </a:solidFill>
              </a:rPr>
              <a:t>simple</a:t>
            </a:r>
            <a:r>
              <a:rPr lang="en-US" dirty="0"/>
              <a:t> data.</a:t>
            </a:r>
          </a:p>
          <a:p>
            <a:r>
              <a:rPr lang="en-US" b="1" dirty="0"/>
              <a:t>Rainy Data: </a:t>
            </a:r>
          </a:p>
          <a:p>
            <a:pPr lvl="1"/>
            <a:r>
              <a:rPr lang="en-US" dirty="0"/>
              <a:t>Better compression ratio for </a:t>
            </a:r>
            <a:r>
              <a:rPr lang="en-US" b="1" dirty="0">
                <a:solidFill>
                  <a:srgbClr val="008080"/>
                </a:solidFill>
              </a:rPr>
              <a:t>moderately complex</a:t>
            </a:r>
            <a:r>
              <a:rPr lang="en-US" dirty="0"/>
              <a:t> data.</a:t>
            </a:r>
          </a:p>
          <a:p>
            <a:r>
              <a:rPr lang="en-US" b="1" dirty="0"/>
              <a:t>Snowy Data:</a:t>
            </a:r>
          </a:p>
          <a:p>
            <a:pPr lvl="1"/>
            <a:r>
              <a:rPr lang="en-US" dirty="0"/>
              <a:t>High compression ratio for </a:t>
            </a:r>
            <a:r>
              <a:rPr lang="en-US" b="1" dirty="0">
                <a:solidFill>
                  <a:srgbClr val="008080"/>
                </a:solidFill>
              </a:rPr>
              <a:t>complex</a:t>
            </a:r>
            <a:r>
              <a:rPr lang="en-US" dirty="0"/>
              <a:t> and large datasets.</a:t>
            </a:r>
          </a:p>
        </p:txBody>
      </p:sp>
      <p:sp>
        <p:nvSpPr>
          <p:cNvPr id="3" name="Title 2">
            <a:extLst>
              <a:ext uri="{FF2B5EF4-FFF2-40B4-BE49-F238E27FC236}">
                <a16:creationId xmlns:a16="http://schemas.microsoft.com/office/drawing/2014/main" id="{87922E97-2777-32CE-B0A5-01C240715454}"/>
              </a:ext>
            </a:extLst>
          </p:cNvPr>
          <p:cNvSpPr>
            <a:spLocks noGrp="1"/>
          </p:cNvSpPr>
          <p:nvPr>
            <p:ph type="title"/>
          </p:nvPr>
        </p:nvSpPr>
        <p:spPr/>
        <p:txBody>
          <a:bodyPr/>
          <a:lstStyle/>
          <a:p>
            <a:r>
              <a:rPr lang="en-US" dirty="0"/>
              <a:t>PLATCOM Concept</a:t>
            </a:r>
          </a:p>
        </p:txBody>
      </p:sp>
      <p:sp>
        <p:nvSpPr>
          <p:cNvPr id="4" name="Slide Number Placeholder 3">
            <a:extLst>
              <a:ext uri="{FF2B5EF4-FFF2-40B4-BE49-F238E27FC236}">
                <a16:creationId xmlns:a16="http://schemas.microsoft.com/office/drawing/2014/main" id="{32890A99-4B9E-5A4C-4D01-2EF1B16610DA}"/>
              </a:ext>
            </a:extLst>
          </p:cNvPr>
          <p:cNvSpPr>
            <a:spLocks noGrp="1"/>
          </p:cNvSpPr>
          <p:nvPr>
            <p:ph type="sldNum" sz="quarter" idx="12"/>
          </p:nvPr>
        </p:nvSpPr>
        <p:spPr/>
        <p:txBody>
          <a:bodyPr/>
          <a:lstStyle/>
          <a:p>
            <a:fld id="{7DDC6E19-E111-4960-B4D1-A336F8663A94}" type="slidenum">
              <a:rPr lang="en-US" smtClean="0"/>
              <a:pPr/>
              <a:t>16</a:t>
            </a:fld>
            <a:endParaRPr lang="en-US" dirty="0"/>
          </a:p>
        </p:txBody>
      </p:sp>
      <p:pic>
        <p:nvPicPr>
          <p:cNvPr id="12" name="Picture 11">
            <a:extLst>
              <a:ext uri="{FF2B5EF4-FFF2-40B4-BE49-F238E27FC236}">
                <a16:creationId xmlns:a16="http://schemas.microsoft.com/office/drawing/2014/main" id="{A12E5497-90D4-7A55-A6C2-3FDA38E93877}"/>
              </a:ext>
            </a:extLst>
          </p:cNvPr>
          <p:cNvPicPr>
            <a:picLocks noChangeAspect="1"/>
          </p:cNvPicPr>
          <p:nvPr/>
        </p:nvPicPr>
        <p:blipFill>
          <a:blip r:embed="rId2"/>
          <a:stretch>
            <a:fillRect/>
          </a:stretch>
        </p:blipFill>
        <p:spPr>
          <a:xfrm>
            <a:off x="6053639" y="2048892"/>
            <a:ext cx="1031333" cy="1031333"/>
          </a:xfrm>
          <a:prstGeom prst="rect">
            <a:avLst/>
          </a:prstGeom>
        </p:spPr>
      </p:pic>
      <p:pic>
        <p:nvPicPr>
          <p:cNvPr id="14" name="Picture 13">
            <a:extLst>
              <a:ext uri="{FF2B5EF4-FFF2-40B4-BE49-F238E27FC236}">
                <a16:creationId xmlns:a16="http://schemas.microsoft.com/office/drawing/2014/main" id="{3E1552FA-BB35-CD3B-1088-FCA45DD2BF51}"/>
              </a:ext>
            </a:extLst>
          </p:cNvPr>
          <p:cNvPicPr>
            <a:picLocks noChangeAspect="1"/>
          </p:cNvPicPr>
          <p:nvPr/>
        </p:nvPicPr>
        <p:blipFill>
          <a:blip r:embed="rId3"/>
          <a:stretch>
            <a:fillRect/>
          </a:stretch>
        </p:blipFill>
        <p:spPr>
          <a:xfrm>
            <a:off x="7589028" y="2119905"/>
            <a:ext cx="1031333" cy="1031333"/>
          </a:xfrm>
          <a:prstGeom prst="rect">
            <a:avLst/>
          </a:prstGeom>
        </p:spPr>
      </p:pic>
      <p:grpSp>
        <p:nvGrpSpPr>
          <p:cNvPr id="51" name="Group 50">
            <a:extLst>
              <a:ext uri="{FF2B5EF4-FFF2-40B4-BE49-F238E27FC236}">
                <a16:creationId xmlns:a16="http://schemas.microsoft.com/office/drawing/2014/main" id="{7968B66A-967E-5BC3-44AE-0F5CCA99F384}"/>
              </a:ext>
            </a:extLst>
          </p:cNvPr>
          <p:cNvGrpSpPr/>
          <p:nvPr/>
        </p:nvGrpSpPr>
        <p:grpSpPr>
          <a:xfrm>
            <a:off x="4625364" y="3311145"/>
            <a:ext cx="651296" cy="1906099"/>
            <a:chOff x="1124018" y="2980573"/>
            <a:chExt cx="651296" cy="1906099"/>
          </a:xfrm>
        </p:grpSpPr>
        <p:pic>
          <p:nvPicPr>
            <p:cNvPr id="16" name="Picture 15">
              <a:extLst>
                <a:ext uri="{FF2B5EF4-FFF2-40B4-BE49-F238E27FC236}">
                  <a16:creationId xmlns:a16="http://schemas.microsoft.com/office/drawing/2014/main" id="{EFB52F91-088E-9278-9AB0-C3443D29CC54}"/>
                </a:ext>
              </a:extLst>
            </p:cNvPr>
            <p:cNvPicPr>
              <a:picLocks noChangeAspect="1"/>
            </p:cNvPicPr>
            <p:nvPr/>
          </p:nvPicPr>
          <p:blipFill>
            <a:blip r:embed="rId4"/>
            <a:stretch>
              <a:fillRect/>
            </a:stretch>
          </p:blipFill>
          <p:spPr>
            <a:xfrm>
              <a:off x="1127973" y="2980573"/>
              <a:ext cx="640080" cy="640080"/>
            </a:xfrm>
            <a:prstGeom prst="rect">
              <a:avLst/>
            </a:prstGeom>
          </p:spPr>
        </p:pic>
        <p:pic>
          <p:nvPicPr>
            <p:cNvPr id="18" name="Picture 17">
              <a:extLst>
                <a:ext uri="{FF2B5EF4-FFF2-40B4-BE49-F238E27FC236}">
                  <a16:creationId xmlns:a16="http://schemas.microsoft.com/office/drawing/2014/main" id="{60C149F2-9E92-60D2-2BA9-1D96CE260F92}"/>
                </a:ext>
              </a:extLst>
            </p:cNvPr>
            <p:cNvPicPr>
              <a:picLocks noChangeAspect="1"/>
            </p:cNvPicPr>
            <p:nvPr/>
          </p:nvPicPr>
          <p:blipFill>
            <a:blip r:embed="rId5"/>
            <a:stretch>
              <a:fillRect/>
            </a:stretch>
          </p:blipFill>
          <p:spPr>
            <a:xfrm>
              <a:off x="1124018" y="3641344"/>
              <a:ext cx="640080" cy="640080"/>
            </a:xfrm>
            <a:prstGeom prst="rect">
              <a:avLst/>
            </a:prstGeom>
          </p:spPr>
        </p:pic>
        <p:pic>
          <p:nvPicPr>
            <p:cNvPr id="20" name="Picture 19">
              <a:extLst>
                <a:ext uri="{FF2B5EF4-FFF2-40B4-BE49-F238E27FC236}">
                  <a16:creationId xmlns:a16="http://schemas.microsoft.com/office/drawing/2014/main" id="{36CCEEAF-0A37-B7C6-1149-C46B9A124F0E}"/>
                </a:ext>
              </a:extLst>
            </p:cNvPr>
            <p:cNvPicPr>
              <a:picLocks noChangeAspect="1"/>
            </p:cNvPicPr>
            <p:nvPr/>
          </p:nvPicPr>
          <p:blipFill>
            <a:blip r:embed="rId6"/>
            <a:stretch>
              <a:fillRect/>
            </a:stretch>
          </p:blipFill>
          <p:spPr>
            <a:xfrm>
              <a:off x="1135234" y="4246592"/>
              <a:ext cx="640080" cy="640080"/>
            </a:xfrm>
            <a:prstGeom prst="rect">
              <a:avLst/>
            </a:prstGeom>
          </p:spPr>
        </p:pic>
      </p:grpSp>
      <p:grpSp>
        <p:nvGrpSpPr>
          <p:cNvPr id="52" name="Group 51">
            <a:extLst>
              <a:ext uri="{FF2B5EF4-FFF2-40B4-BE49-F238E27FC236}">
                <a16:creationId xmlns:a16="http://schemas.microsoft.com/office/drawing/2014/main" id="{A3505AC3-83C2-4216-4275-EEA1BC5F56FB}"/>
              </a:ext>
            </a:extLst>
          </p:cNvPr>
          <p:cNvGrpSpPr/>
          <p:nvPr/>
        </p:nvGrpSpPr>
        <p:grpSpPr>
          <a:xfrm>
            <a:off x="5867814" y="3271055"/>
            <a:ext cx="1313031" cy="2090205"/>
            <a:chOff x="3339035" y="2609521"/>
            <a:chExt cx="1313031" cy="2090205"/>
          </a:xfrm>
        </p:grpSpPr>
        <p:pic>
          <p:nvPicPr>
            <p:cNvPr id="26" name="Picture 25">
              <a:extLst>
                <a:ext uri="{FF2B5EF4-FFF2-40B4-BE49-F238E27FC236}">
                  <a16:creationId xmlns:a16="http://schemas.microsoft.com/office/drawing/2014/main" id="{902F5EED-51A1-557B-574D-4D3C35D365E2}"/>
                </a:ext>
              </a:extLst>
            </p:cNvPr>
            <p:cNvPicPr>
              <a:picLocks noChangeAspect="1"/>
            </p:cNvPicPr>
            <p:nvPr/>
          </p:nvPicPr>
          <p:blipFill>
            <a:blip r:embed="rId7"/>
            <a:stretch>
              <a:fillRect/>
            </a:stretch>
          </p:blipFill>
          <p:spPr>
            <a:xfrm>
              <a:off x="3339035" y="2609521"/>
              <a:ext cx="640080" cy="640080"/>
            </a:xfrm>
            <a:prstGeom prst="rect">
              <a:avLst/>
            </a:prstGeom>
          </p:spPr>
        </p:pic>
        <p:pic>
          <p:nvPicPr>
            <p:cNvPr id="28" name="Picture 27">
              <a:extLst>
                <a:ext uri="{FF2B5EF4-FFF2-40B4-BE49-F238E27FC236}">
                  <a16:creationId xmlns:a16="http://schemas.microsoft.com/office/drawing/2014/main" id="{D1BE0B58-D490-6EA9-3DB1-93EFDA9FCC2E}"/>
                </a:ext>
              </a:extLst>
            </p:cNvPr>
            <p:cNvPicPr>
              <a:picLocks noChangeAspect="1"/>
            </p:cNvPicPr>
            <p:nvPr/>
          </p:nvPicPr>
          <p:blipFill>
            <a:blip r:embed="rId8"/>
            <a:stretch>
              <a:fillRect/>
            </a:stretch>
          </p:blipFill>
          <p:spPr>
            <a:xfrm>
              <a:off x="4011986" y="4059646"/>
              <a:ext cx="640080" cy="640080"/>
            </a:xfrm>
            <a:prstGeom prst="rect">
              <a:avLst/>
            </a:prstGeom>
          </p:spPr>
        </p:pic>
        <p:pic>
          <p:nvPicPr>
            <p:cNvPr id="30" name="Picture 29">
              <a:extLst>
                <a:ext uri="{FF2B5EF4-FFF2-40B4-BE49-F238E27FC236}">
                  <a16:creationId xmlns:a16="http://schemas.microsoft.com/office/drawing/2014/main" id="{B68ED5F1-5457-E1B2-7E7A-AA13A66B319C}"/>
                </a:ext>
              </a:extLst>
            </p:cNvPr>
            <p:cNvPicPr>
              <a:picLocks noChangeAspect="1"/>
            </p:cNvPicPr>
            <p:nvPr/>
          </p:nvPicPr>
          <p:blipFill>
            <a:blip r:embed="rId9"/>
            <a:stretch>
              <a:fillRect/>
            </a:stretch>
          </p:blipFill>
          <p:spPr>
            <a:xfrm>
              <a:off x="4011986" y="2659585"/>
              <a:ext cx="640080" cy="640080"/>
            </a:xfrm>
            <a:prstGeom prst="rect">
              <a:avLst/>
            </a:prstGeom>
          </p:spPr>
        </p:pic>
        <p:pic>
          <p:nvPicPr>
            <p:cNvPr id="32" name="Picture 31">
              <a:extLst>
                <a:ext uri="{FF2B5EF4-FFF2-40B4-BE49-F238E27FC236}">
                  <a16:creationId xmlns:a16="http://schemas.microsoft.com/office/drawing/2014/main" id="{3EA07E41-E381-44F3-17F8-D45C8D23E38F}"/>
                </a:ext>
              </a:extLst>
            </p:cNvPr>
            <p:cNvPicPr>
              <a:picLocks noChangeAspect="1"/>
            </p:cNvPicPr>
            <p:nvPr/>
          </p:nvPicPr>
          <p:blipFill>
            <a:blip r:embed="rId10"/>
            <a:stretch>
              <a:fillRect/>
            </a:stretch>
          </p:blipFill>
          <p:spPr>
            <a:xfrm>
              <a:off x="4011986" y="3331877"/>
              <a:ext cx="640080" cy="640080"/>
            </a:xfrm>
            <a:prstGeom prst="rect">
              <a:avLst/>
            </a:prstGeom>
          </p:spPr>
        </p:pic>
      </p:grpSp>
      <p:grpSp>
        <p:nvGrpSpPr>
          <p:cNvPr id="53" name="Group 52">
            <a:extLst>
              <a:ext uri="{FF2B5EF4-FFF2-40B4-BE49-F238E27FC236}">
                <a16:creationId xmlns:a16="http://schemas.microsoft.com/office/drawing/2014/main" id="{A88D23C2-7B99-3041-23DB-3450DBD564C8}"/>
              </a:ext>
            </a:extLst>
          </p:cNvPr>
          <p:cNvGrpSpPr/>
          <p:nvPr/>
        </p:nvGrpSpPr>
        <p:grpSpPr>
          <a:xfrm>
            <a:off x="7579102" y="3333049"/>
            <a:ext cx="1204090" cy="1884195"/>
            <a:chOff x="6637156" y="2659585"/>
            <a:chExt cx="1204090" cy="1884195"/>
          </a:xfrm>
        </p:grpSpPr>
        <p:pic>
          <p:nvPicPr>
            <p:cNvPr id="34" name="Picture 33">
              <a:extLst>
                <a:ext uri="{FF2B5EF4-FFF2-40B4-BE49-F238E27FC236}">
                  <a16:creationId xmlns:a16="http://schemas.microsoft.com/office/drawing/2014/main" id="{40BB167C-18E9-6455-19A4-78D7ED3438C6}"/>
                </a:ext>
              </a:extLst>
            </p:cNvPr>
            <p:cNvPicPr>
              <a:picLocks noChangeAspect="1"/>
            </p:cNvPicPr>
            <p:nvPr/>
          </p:nvPicPr>
          <p:blipFill>
            <a:blip r:embed="rId11"/>
            <a:stretch>
              <a:fillRect/>
            </a:stretch>
          </p:blipFill>
          <p:spPr>
            <a:xfrm>
              <a:off x="6637156" y="2688736"/>
              <a:ext cx="507046" cy="507046"/>
            </a:xfrm>
            <a:prstGeom prst="rect">
              <a:avLst/>
            </a:prstGeom>
          </p:spPr>
        </p:pic>
        <p:pic>
          <p:nvPicPr>
            <p:cNvPr id="36" name="Picture 35">
              <a:extLst>
                <a:ext uri="{FF2B5EF4-FFF2-40B4-BE49-F238E27FC236}">
                  <a16:creationId xmlns:a16="http://schemas.microsoft.com/office/drawing/2014/main" id="{02F28BB6-78C8-D6BF-013F-7FCBE481D571}"/>
                </a:ext>
              </a:extLst>
            </p:cNvPr>
            <p:cNvPicPr>
              <a:picLocks noChangeAspect="1"/>
            </p:cNvPicPr>
            <p:nvPr/>
          </p:nvPicPr>
          <p:blipFill>
            <a:blip r:embed="rId12"/>
            <a:stretch>
              <a:fillRect/>
            </a:stretch>
          </p:blipFill>
          <p:spPr>
            <a:xfrm>
              <a:off x="7267683" y="2659585"/>
              <a:ext cx="507046" cy="507046"/>
            </a:xfrm>
            <a:prstGeom prst="rect">
              <a:avLst/>
            </a:prstGeom>
          </p:spPr>
        </p:pic>
        <p:pic>
          <p:nvPicPr>
            <p:cNvPr id="38" name="Picture 37">
              <a:extLst>
                <a:ext uri="{FF2B5EF4-FFF2-40B4-BE49-F238E27FC236}">
                  <a16:creationId xmlns:a16="http://schemas.microsoft.com/office/drawing/2014/main" id="{66F69A3C-8436-EA18-FE41-58BD28EF35BE}"/>
                </a:ext>
              </a:extLst>
            </p:cNvPr>
            <p:cNvPicPr>
              <a:picLocks noChangeAspect="1"/>
            </p:cNvPicPr>
            <p:nvPr/>
          </p:nvPicPr>
          <p:blipFill>
            <a:blip r:embed="rId13"/>
            <a:stretch>
              <a:fillRect/>
            </a:stretch>
          </p:blipFill>
          <p:spPr>
            <a:xfrm>
              <a:off x="6637156" y="3302841"/>
              <a:ext cx="507046" cy="507046"/>
            </a:xfrm>
            <a:prstGeom prst="rect">
              <a:avLst/>
            </a:prstGeom>
          </p:spPr>
        </p:pic>
        <p:pic>
          <p:nvPicPr>
            <p:cNvPr id="46" name="Picture 45">
              <a:extLst>
                <a:ext uri="{FF2B5EF4-FFF2-40B4-BE49-F238E27FC236}">
                  <a16:creationId xmlns:a16="http://schemas.microsoft.com/office/drawing/2014/main" id="{FD776687-5FB6-94D6-4E1A-B0ECA26F1BE1}"/>
                </a:ext>
              </a:extLst>
            </p:cNvPr>
            <p:cNvPicPr>
              <a:picLocks noChangeAspect="1"/>
            </p:cNvPicPr>
            <p:nvPr/>
          </p:nvPicPr>
          <p:blipFill>
            <a:blip r:embed="rId14"/>
            <a:stretch>
              <a:fillRect/>
            </a:stretch>
          </p:blipFill>
          <p:spPr>
            <a:xfrm>
              <a:off x="7201166" y="3199807"/>
              <a:ext cx="640080" cy="640080"/>
            </a:xfrm>
            <a:prstGeom prst="rect">
              <a:avLst/>
            </a:prstGeom>
          </p:spPr>
        </p:pic>
        <p:pic>
          <p:nvPicPr>
            <p:cNvPr id="50" name="Picture 49">
              <a:extLst>
                <a:ext uri="{FF2B5EF4-FFF2-40B4-BE49-F238E27FC236}">
                  <a16:creationId xmlns:a16="http://schemas.microsoft.com/office/drawing/2014/main" id="{B35B1C24-1CAB-1014-A959-81F5CBCDADA3}"/>
                </a:ext>
              </a:extLst>
            </p:cNvPr>
            <p:cNvPicPr>
              <a:picLocks noChangeAspect="1"/>
            </p:cNvPicPr>
            <p:nvPr/>
          </p:nvPicPr>
          <p:blipFill>
            <a:blip r:embed="rId15"/>
            <a:stretch>
              <a:fillRect/>
            </a:stretch>
          </p:blipFill>
          <p:spPr>
            <a:xfrm>
              <a:off x="6947643" y="3903700"/>
              <a:ext cx="640080" cy="640080"/>
            </a:xfrm>
            <a:prstGeom prst="rect">
              <a:avLst/>
            </a:prstGeom>
          </p:spPr>
        </p:pic>
      </p:grpSp>
      <p:pic>
        <p:nvPicPr>
          <p:cNvPr id="56" name="Picture 55">
            <a:extLst>
              <a:ext uri="{FF2B5EF4-FFF2-40B4-BE49-F238E27FC236}">
                <a16:creationId xmlns:a16="http://schemas.microsoft.com/office/drawing/2014/main" id="{3D766429-B632-BB63-C4F4-951F25AA6F20}"/>
              </a:ext>
            </a:extLst>
          </p:cNvPr>
          <p:cNvPicPr>
            <a:picLocks noChangeAspect="1"/>
          </p:cNvPicPr>
          <p:nvPr/>
        </p:nvPicPr>
        <p:blipFill>
          <a:blip r:embed="rId16"/>
          <a:stretch>
            <a:fillRect/>
          </a:stretch>
        </p:blipFill>
        <p:spPr>
          <a:xfrm>
            <a:off x="4492684" y="2120900"/>
            <a:ext cx="1031333" cy="1031333"/>
          </a:xfrm>
          <a:prstGeom prst="rect">
            <a:avLst/>
          </a:prstGeom>
        </p:spPr>
      </p:pic>
      <p:sp>
        <p:nvSpPr>
          <p:cNvPr id="61" name="TextBox 60">
            <a:extLst>
              <a:ext uri="{FF2B5EF4-FFF2-40B4-BE49-F238E27FC236}">
                <a16:creationId xmlns:a16="http://schemas.microsoft.com/office/drawing/2014/main" id="{054FA05D-CBCD-278B-ABE5-E4B8A8608E67}"/>
              </a:ext>
            </a:extLst>
          </p:cNvPr>
          <p:cNvSpPr txBox="1"/>
          <p:nvPr/>
        </p:nvSpPr>
        <p:spPr bwMode="auto">
          <a:xfrm>
            <a:off x="4300968" y="1017718"/>
            <a:ext cx="4696956" cy="52322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l"/>
            <a:r>
              <a:rPr lang="en-US" sz="1400" b="0" i="1" dirty="0"/>
              <a:t>Just like a wardrobe adapts to weather and activities, COMPASS adapts to different characteristics of data.</a:t>
            </a:r>
            <a:endParaRPr lang="en-US" sz="1400" b="0" i="1" kern="0" dirty="0"/>
          </a:p>
        </p:txBody>
      </p:sp>
    </p:spTree>
    <p:extLst>
      <p:ext uri="{BB962C8B-B14F-4D97-AF65-F5344CB8AC3E}">
        <p14:creationId xmlns:p14="http://schemas.microsoft.com/office/powerpoint/2010/main" val="41389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05FEC20F-1326-4A61-8CD4-F8E5E9989D2A}"/>
              </a:ext>
            </a:extLst>
          </p:cNvPr>
          <p:cNvSpPr>
            <a:spLocks noGrp="1"/>
          </p:cNvSpPr>
          <p:nvPr>
            <p:ph idx="1"/>
          </p:nvPr>
        </p:nvSpPr>
        <p:spPr>
          <a:xfrm>
            <a:off x="251520" y="2890208"/>
            <a:ext cx="8712968" cy="2915057"/>
          </a:xfrm>
        </p:spPr>
        <p:txBody>
          <a:bodyPr/>
          <a:lstStyle/>
          <a:p>
            <a:pPr>
              <a:buFont typeface="Arial" panose="020B0604020202020204" pitchFamily="34" charset="0"/>
              <a:buChar char="•"/>
            </a:pPr>
            <a:r>
              <a:rPr lang="en-US" sz="2400" b="1" dirty="0">
                <a:solidFill>
                  <a:srgbClr val="008080"/>
                </a:solidFill>
              </a:rPr>
              <a:t>Scalable Clustering: </a:t>
            </a:r>
            <a:r>
              <a:rPr lang="en-US" sz="2400" dirty="0"/>
              <a:t>Groups columns by actual data signatures (points, entropy, features).</a:t>
            </a:r>
          </a:p>
          <a:p>
            <a:pPr>
              <a:buFont typeface="Arial" panose="020B0604020202020204" pitchFamily="34" charset="0"/>
              <a:buChar char="•"/>
            </a:pPr>
            <a:r>
              <a:rPr lang="en-US" sz="2400" b="1" dirty="0">
                <a:solidFill>
                  <a:srgbClr val="008080"/>
                </a:solidFill>
              </a:rPr>
              <a:t>Exhaustive Testing: </a:t>
            </a:r>
            <a:r>
              <a:rPr lang="en-US" sz="2400" dirty="0"/>
              <a:t>Runs every compressor/cluster combo to find the true sweet spot.</a:t>
            </a:r>
          </a:p>
          <a:p>
            <a:pPr>
              <a:buFont typeface="Arial" panose="020B0604020202020204" pitchFamily="34" charset="0"/>
              <a:buChar char="•"/>
            </a:pPr>
            <a:r>
              <a:rPr lang="en-US" sz="2400" b="1" dirty="0">
                <a:solidFill>
                  <a:srgbClr val="008080"/>
                </a:solidFill>
              </a:rPr>
              <a:t>Future-Proof Profiles:</a:t>
            </a:r>
            <a:r>
              <a:rPr lang="en-US" sz="2400" dirty="0"/>
              <a:t> Persists chunk-level metadata for instant re-tuning as data evolves. </a:t>
            </a:r>
            <a:endParaRPr lang="en-US" sz="2000" dirty="0"/>
          </a:p>
        </p:txBody>
      </p:sp>
      <p:sp>
        <p:nvSpPr>
          <p:cNvPr id="3" name="Title 2">
            <a:extLst>
              <a:ext uri="{FF2B5EF4-FFF2-40B4-BE49-F238E27FC236}">
                <a16:creationId xmlns:a16="http://schemas.microsoft.com/office/drawing/2014/main" id="{F07F04B1-7B4F-2A56-977D-005161366EAF}"/>
              </a:ext>
            </a:extLst>
          </p:cNvPr>
          <p:cNvSpPr>
            <a:spLocks noGrp="1"/>
          </p:cNvSpPr>
          <p:nvPr>
            <p:ph type="title"/>
          </p:nvPr>
        </p:nvSpPr>
        <p:spPr/>
        <p:txBody>
          <a:bodyPr/>
          <a:lstStyle/>
          <a:p>
            <a:r>
              <a:rPr lang="en-US" dirty="0"/>
              <a:t>PLATCOM Workflow</a:t>
            </a:r>
          </a:p>
        </p:txBody>
      </p:sp>
      <p:sp>
        <p:nvSpPr>
          <p:cNvPr id="4" name="Slide Number Placeholder 3">
            <a:extLst>
              <a:ext uri="{FF2B5EF4-FFF2-40B4-BE49-F238E27FC236}">
                <a16:creationId xmlns:a16="http://schemas.microsoft.com/office/drawing/2014/main" id="{6B8BD59C-E102-788F-E7E6-9555114C4297}"/>
              </a:ext>
            </a:extLst>
          </p:cNvPr>
          <p:cNvSpPr>
            <a:spLocks noGrp="1"/>
          </p:cNvSpPr>
          <p:nvPr>
            <p:ph type="sldNum" sz="quarter" idx="12"/>
          </p:nvPr>
        </p:nvSpPr>
        <p:spPr/>
        <p:txBody>
          <a:bodyPr/>
          <a:lstStyle/>
          <a:p>
            <a:fld id="{7DDC6E19-E111-4960-B4D1-A336F8663A94}" type="slidenum">
              <a:rPr lang="en-US" smtClean="0"/>
              <a:pPr/>
              <a:t>17</a:t>
            </a:fld>
            <a:endParaRPr lang="en-US" dirty="0"/>
          </a:p>
        </p:txBody>
      </p:sp>
      <p:pic>
        <p:nvPicPr>
          <p:cNvPr id="21" name="Picture 20">
            <a:extLst>
              <a:ext uri="{FF2B5EF4-FFF2-40B4-BE49-F238E27FC236}">
                <a16:creationId xmlns:a16="http://schemas.microsoft.com/office/drawing/2014/main" id="{CDCA76AC-C8A6-50AF-08D6-C5857123B213}"/>
              </a:ext>
            </a:extLst>
          </p:cNvPr>
          <p:cNvPicPr>
            <a:picLocks noChangeAspect="1"/>
          </p:cNvPicPr>
          <p:nvPr/>
        </p:nvPicPr>
        <p:blipFill>
          <a:blip r:embed="rId3"/>
          <a:stretch>
            <a:fillRect/>
          </a:stretch>
        </p:blipFill>
        <p:spPr>
          <a:xfrm>
            <a:off x="1071467" y="1168405"/>
            <a:ext cx="640080" cy="640080"/>
          </a:xfrm>
          <a:prstGeom prst="rect">
            <a:avLst/>
          </a:prstGeom>
        </p:spPr>
      </p:pic>
      <p:pic>
        <p:nvPicPr>
          <p:cNvPr id="23" name="Picture 22">
            <a:extLst>
              <a:ext uri="{FF2B5EF4-FFF2-40B4-BE49-F238E27FC236}">
                <a16:creationId xmlns:a16="http://schemas.microsoft.com/office/drawing/2014/main" id="{A8E7C028-31AF-6A52-B5DE-C3F89D99209E}"/>
              </a:ext>
            </a:extLst>
          </p:cNvPr>
          <p:cNvPicPr>
            <a:picLocks noChangeAspect="1"/>
          </p:cNvPicPr>
          <p:nvPr/>
        </p:nvPicPr>
        <p:blipFill>
          <a:blip r:embed="rId4"/>
          <a:stretch>
            <a:fillRect/>
          </a:stretch>
        </p:blipFill>
        <p:spPr>
          <a:xfrm>
            <a:off x="7244288" y="1136337"/>
            <a:ext cx="640080" cy="640080"/>
          </a:xfrm>
          <a:prstGeom prst="rect">
            <a:avLst/>
          </a:prstGeom>
        </p:spPr>
      </p:pic>
      <p:pic>
        <p:nvPicPr>
          <p:cNvPr id="25" name="Picture 24">
            <a:extLst>
              <a:ext uri="{FF2B5EF4-FFF2-40B4-BE49-F238E27FC236}">
                <a16:creationId xmlns:a16="http://schemas.microsoft.com/office/drawing/2014/main" id="{D68F2578-7591-1338-2793-2C5CB9A99ED3}"/>
              </a:ext>
            </a:extLst>
          </p:cNvPr>
          <p:cNvPicPr>
            <a:picLocks noChangeAspect="1"/>
          </p:cNvPicPr>
          <p:nvPr/>
        </p:nvPicPr>
        <p:blipFill>
          <a:blip r:embed="rId5"/>
          <a:stretch>
            <a:fillRect/>
          </a:stretch>
        </p:blipFill>
        <p:spPr>
          <a:xfrm>
            <a:off x="2867756" y="1144129"/>
            <a:ext cx="640080" cy="640080"/>
          </a:xfrm>
          <a:prstGeom prst="rect">
            <a:avLst/>
          </a:prstGeom>
        </p:spPr>
      </p:pic>
      <p:pic>
        <p:nvPicPr>
          <p:cNvPr id="31" name="Picture 30">
            <a:extLst>
              <a:ext uri="{FF2B5EF4-FFF2-40B4-BE49-F238E27FC236}">
                <a16:creationId xmlns:a16="http://schemas.microsoft.com/office/drawing/2014/main" id="{3C8063DF-BB1E-EA65-8325-2AEFAF766AEB}"/>
              </a:ext>
            </a:extLst>
          </p:cNvPr>
          <p:cNvPicPr>
            <a:picLocks noChangeAspect="1"/>
          </p:cNvPicPr>
          <p:nvPr/>
        </p:nvPicPr>
        <p:blipFill>
          <a:blip r:embed="rId6"/>
          <a:stretch>
            <a:fillRect/>
          </a:stretch>
        </p:blipFill>
        <p:spPr>
          <a:xfrm>
            <a:off x="4841755" y="1174702"/>
            <a:ext cx="640080" cy="640080"/>
          </a:xfrm>
          <a:prstGeom prst="rect">
            <a:avLst/>
          </a:prstGeom>
        </p:spPr>
      </p:pic>
      <p:pic>
        <p:nvPicPr>
          <p:cNvPr id="39" name="Picture 38">
            <a:extLst>
              <a:ext uri="{FF2B5EF4-FFF2-40B4-BE49-F238E27FC236}">
                <a16:creationId xmlns:a16="http://schemas.microsoft.com/office/drawing/2014/main" id="{0B32732E-1799-0310-BCB9-55C825164C07}"/>
              </a:ext>
            </a:extLst>
          </p:cNvPr>
          <p:cNvPicPr>
            <a:picLocks noChangeAspect="1"/>
          </p:cNvPicPr>
          <p:nvPr/>
        </p:nvPicPr>
        <p:blipFill>
          <a:blip r:embed="rId7">
            <a:duotone>
              <a:prstClr val="black"/>
              <a:schemeClr val="accent4">
                <a:tint val="45000"/>
                <a:satMod val="400000"/>
              </a:schemeClr>
            </a:duotone>
          </a:blip>
          <a:stretch>
            <a:fillRect/>
          </a:stretch>
        </p:blipFill>
        <p:spPr>
          <a:xfrm>
            <a:off x="1999579" y="1380295"/>
            <a:ext cx="362666" cy="362666"/>
          </a:xfrm>
          <a:prstGeom prst="rect">
            <a:avLst/>
          </a:prstGeom>
        </p:spPr>
      </p:pic>
      <p:pic>
        <p:nvPicPr>
          <p:cNvPr id="49" name="Picture 48">
            <a:extLst>
              <a:ext uri="{FF2B5EF4-FFF2-40B4-BE49-F238E27FC236}">
                <a16:creationId xmlns:a16="http://schemas.microsoft.com/office/drawing/2014/main" id="{FB78181F-2749-53E0-FCA1-F326089C6243}"/>
              </a:ext>
            </a:extLst>
          </p:cNvPr>
          <p:cNvPicPr>
            <a:picLocks noChangeAspect="1"/>
          </p:cNvPicPr>
          <p:nvPr/>
        </p:nvPicPr>
        <p:blipFill>
          <a:blip r:embed="rId7">
            <a:duotone>
              <a:prstClr val="black"/>
              <a:schemeClr val="accent4">
                <a:tint val="45000"/>
                <a:satMod val="400000"/>
              </a:schemeClr>
            </a:duotone>
          </a:blip>
          <a:stretch>
            <a:fillRect/>
          </a:stretch>
        </p:blipFill>
        <p:spPr>
          <a:xfrm>
            <a:off x="4013347" y="1363832"/>
            <a:ext cx="362666" cy="362666"/>
          </a:xfrm>
          <a:prstGeom prst="rect">
            <a:avLst/>
          </a:prstGeom>
        </p:spPr>
      </p:pic>
      <p:pic>
        <p:nvPicPr>
          <p:cNvPr id="50" name="Picture 49">
            <a:extLst>
              <a:ext uri="{FF2B5EF4-FFF2-40B4-BE49-F238E27FC236}">
                <a16:creationId xmlns:a16="http://schemas.microsoft.com/office/drawing/2014/main" id="{FEA2C28C-C9D5-2CAA-6DBF-59F4210EA271}"/>
              </a:ext>
            </a:extLst>
          </p:cNvPr>
          <p:cNvPicPr>
            <a:picLocks noChangeAspect="1"/>
          </p:cNvPicPr>
          <p:nvPr/>
        </p:nvPicPr>
        <p:blipFill>
          <a:blip r:embed="rId7">
            <a:duotone>
              <a:prstClr val="black"/>
              <a:schemeClr val="accent4">
                <a:tint val="45000"/>
                <a:satMod val="400000"/>
              </a:schemeClr>
            </a:duotone>
          </a:blip>
          <a:stretch>
            <a:fillRect/>
          </a:stretch>
        </p:blipFill>
        <p:spPr>
          <a:xfrm>
            <a:off x="6179021" y="1336540"/>
            <a:ext cx="362666" cy="362666"/>
          </a:xfrm>
          <a:prstGeom prst="rect">
            <a:avLst/>
          </a:prstGeom>
        </p:spPr>
      </p:pic>
      <p:sp>
        <p:nvSpPr>
          <p:cNvPr id="57" name="Oval 56">
            <a:extLst>
              <a:ext uri="{FF2B5EF4-FFF2-40B4-BE49-F238E27FC236}">
                <a16:creationId xmlns:a16="http://schemas.microsoft.com/office/drawing/2014/main" id="{136791D9-3C40-F3AE-21CA-2A4DDA82A43E}"/>
              </a:ext>
            </a:extLst>
          </p:cNvPr>
          <p:cNvSpPr/>
          <p:nvPr/>
        </p:nvSpPr>
        <p:spPr bwMode="auto">
          <a:xfrm>
            <a:off x="1215483" y="1899171"/>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1</a:t>
            </a:r>
          </a:p>
        </p:txBody>
      </p:sp>
      <p:sp>
        <p:nvSpPr>
          <p:cNvPr id="58" name="Oval 57">
            <a:extLst>
              <a:ext uri="{FF2B5EF4-FFF2-40B4-BE49-F238E27FC236}">
                <a16:creationId xmlns:a16="http://schemas.microsoft.com/office/drawing/2014/main" id="{A17C9073-AF3F-4B48-F1F6-B61FA463F5B0}"/>
              </a:ext>
            </a:extLst>
          </p:cNvPr>
          <p:cNvSpPr/>
          <p:nvPr/>
        </p:nvSpPr>
        <p:spPr bwMode="auto">
          <a:xfrm>
            <a:off x="3017115" y="192396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2</a:t>
            </a:r>
          </a:p>
        </p:txBody>
      </p:sp>
      <p:sp>
        <p:nvSpPr>
          <p:cNvPr id="59" name="Oval 58">
            <a:extLst>
              <a:ext uri="{FF2B5EF4-FFF2-40B4-BE49-F238E27FC236}">
                <a16:creationId xmlns:a16="http://schemas.microsoft.com/office/drawing/2014/main" id="{3504BC06-35CC-AA88-40DD-0055A8C0BA39}"/>
              </a:ext>
            </a:extLst>
          </p:cNvPr>
          <p:cNvSpPr/>
          <p:nvPr/>
        </p:nvSpPr>
        <p:spPr bwMode="auto">
          <a:xfrm>
            <a:off x="4991114" y="191075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3</a:t>
            </a:r>
          </a:p>
        </p:txBody>
      </p:sp>
      <p:sp>
        <p:nvSpPr>
          <p:cNvPr id="61" name="Oval 60">
            <a:extLst>
              <a:ext uri="{FF2B5EF4-FFF2-40B4-BE49-F238E27FC236}">
                <a16:creationId xmlns:a16="http://schemas.microsoft.com/office/drawing/2014/main" id="{05E960F9-BB92-FFF6-1ED1-8637DEA7181C}"/>
              </a:ext>
            </a:extLst>
          </p:cNvPr>
          <p:cNvSpPr/>
          <p:nvPr/>
        </p:nvSpPr>
        <p:spPr bwMode="auto">
          <a:xfrm>
            <a:off x="7393647" y="1923963"/>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4</a:t>
            </a:r>
          </a:p>
        </p:txBody>
      </p:sp>
      <p:sp>
        <p:nvSpPr>
          <p:cNvPr id="8" name="TextBox 7">
            <a:extLst>
              <a:ext uri="{FF2B5EF4-FFF2-40B4-BE49-F238E27FC236}">
                <a16:creationId xmlns:a16="http://schemas.microsoft.com/office/drawing/2014/main" id="{E25F80AB-613A-6FDD-912F-0076A39A7422}"/>
              </a:ext>
            </a:extLst>
          </p:cNvPr>
          <p:cNvSpPr txBox="1"/>
          <p:nvPr/>
        </p:nvSpPr>
        <p:spPr bwMode="auto">
          <a:xfrm>
            <a:off x="251520" y="2324089"/>
            <a:ext cx="8712968" cy="307777"/>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GB" sz="1400" dirty="0"/>
              <a:t>          [ Read Data ]      [ Cluster by Signature ]   [ Evaluate Compressors ]      [ Store Best Settings ]</a:t>
            </a:r>
          </a:p>
        </p:txBody>
      </p:sp>
    </p:spTree>
    <p:extLst>
      <p:ext uri="{BB962C8B-B14F-4D97-AF65-F5344CB8AC3E}">
        <p14:creationId xmlns:p14="http://schemas.microsoft.com/office/powerpoint/2010/main" val="2826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1"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4940-F524-6342-FF89-9AE37D94E71F}"/>
            </a:ext>
          </a:extLst>
        </p:cNvPr>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ED9C75CE-F60E-CA1C-D959-02EAA536504F}"/>
              </a:ext>
            </a:extLst>
          </p:cNvPr>
          <p:cNvSpPr>
            <a:spLocks noGrp="1"/>
          </p:cNvSpPr>
          <p:nvPr>
            <p:ph idx="1"/>
          </p:nvPr>
        </p:nvSpPr>
        <p:spPr>
          <a:xfrm>
            <a:off x="251520" y="3198324"/>
            <a:ext cx="8640960" cy="2966979"/>
          </a:xfrm>
        </p:spPr>
        <p:txBody>
          <a:bodyPr/>
          <a:lstStyle/>
          <a:p>
            <a:r>
              <a:rPr lang="en-GB" sz="2400" b="1" dirty="0">
                <a:solidFill>
                  <a:srgbClr val="008080"/>
                </a:solidFill>
              </a:rPr>
              <a:t>Automated at Scale: </a:t>
            </a:r>
            <a:r>
              <a:rPr lang="en-GB" sz="2400" dirty="0"/>
              <a:t>End-to-end pipeline can run on petabyte-scale tables with no manual tuning.</a:t>
            </a:r>
          </a:p>
          <a:p>
            <a:r>
              <a:rPr lang="en-GB" sz="2400" b="1" dirty="0">
                <a:solidFill>
                  <a:srgbClr val="008080"/>
                </a:solidFill>
              </a:rPr>
              <a:t>Data-Aware Intelligence: </a:t>
            </a:r>
            <a:r>
              <a:rPr lang="en-GB" sz="2400" dirty="0"/>
              <a:t>Profiles each chunk’s actual properties (points, entropy, features) before clustering.</a:t>
            </a:r>
          </a:p>
          <a:p>
            <a:r>
              <a:rPr lang="en-GB" sz="2400" b="1" dirty="0">
                <a:solidFill>
                  <a:srgbClr val="008080"/>
                </a:solidFill>
              </a:rPr>
              <a:t>Optimal Outcomes: </a:t>
            </a:r>
            <a:r>
              <a:rPr lang="en-GB" sz="2400" dirty="0"/>
              <a:t>ML-driven compressor choice yields up to </a:t>
            </a:r>
            <a:r>
              <a:rPr lang="en-GB" sz="2400" b="1" dirty="0">
                <a:solidFill>
                  <a:srgbClr val="008080"/>
                </a:solidFill>
              </a:rPr>
              <a:t>46 %</a:t>
            </a:r>
            <a:r>
              <a:rPr lang="en-GB" sz="2400" dirty="0"/>
              <a:t> more reduction vs. legacy and </a:t>
            </a:r>
            <a:r>
              <a:rPr lang="en-GB" sz="2400" b="1" dirty="0">
                <a:solidFill>
                  <a:srgbClr val="008080"/>
                </a:solidFill>
              </a:rPr>
              <a:t>7 % </a:t>
            </a:r>
            <a:r>
              <a:rPr lang="en-GB" sz="2400" dirty="0"/>
              <a:t>vs. state-of-the-art.</a:t>
            </a:r>
            <a:endParaRPr lang="en-US" sz="2000" dirty="0"/>
          </a:p>
        </p:txBody>
      </p:sp>
      <p:sp>
        <p:nvSpPr>
          <p:cNvPr id="3" name="Title 2">
            <a:extLst>
              <a:ext uri="{FF2B5EF4-FFF2-40B4-BE49-F238E27FC236}">
                <a16:creationId xmlns:a16="http://schemas.microsoft.com/office/drawing/2014/main" id="{CDEF4D67-A6C6-260C-01D8-F59C8CAA0B44}"/>
              </a:ext>
            </a:extLst>
          </p:cNvPr>
          <p:cNvSpPr>
            <a:spLocks noGrp="1"/>
          </p:cNvSpPr>
          <p:nvPr>
            <p:ph type="title"/>
          </p:nvPr>
        </p:nvSpPr>
        <p:spPr/>
        <p:txBody>
          <a:bodyPr/>
          <a:lstStyle/>
          <a:p>
            <a:r>
              <a:rPr lang="en-US" dirty="0"/>
              <a:t>PLATCOM Workflow</a:t>
            </a:r>
          </a:p>
        </p:txBody>
      </p:sp>
      <p:sp>
        <p:nvSpPr>
          <p:cNvPr id="4" name="Slide Number Placeholder 3">
            <a:extLst>
              <a:ext uri="{FF2B5EF4-FFF2-40B4-BE49-F238E27FC236}">
                <a16:creationId xmlns:a16="http://schemas.microsoft.com/office/drawing/2014/main" id="{D7801D85-7432-B0E0-3583-0F23D5FB5F4E}"/>
              </a:ext>
            </a:extLst>
          </p:cNvPr>
          <p:cNvSpPr>
            <a:spLocks noGrp="1"/>
          </p:cNvSpPr>
          <p:nvPr>
            <p:ph type="sldNum" sz="quarter" idx="12"/>
          </p:nvPr>
        </p:nvSpPr>
        <p:spPr/>
        <p:txBody>
          <a:bodyPr/>
          <a:lstStyle/>
          <a:p>
            <a:fld id="{7DDC6E19-E111-4960-B4D1-A336F8663A94}" type="slidenum">
              <a:rPr lang="en-US" smtClean="0"/>
              <a:pPr/>
              <a:t>18</a:t>
            </a:fld>
            <a:endParaRPr lang="en-US" dirty="0"/>
          </a:p>
        </p:txBody>
      </p:sp>
      <p:pic>
        <p:nvPicPr>
          <p:cNvPr id="21" name="Picture 20">
            <a:extLst>
              <a:ext uri="{FF2B5EF4-FFF2-40B4-BE49-F238E27FC236}">
                <a16:creationId xmlns:a16="http://schemas.microsoft.com/office/drawing/2014/main" id="{C48D9B88-101E-EA74-0282-C23E00B838DD}"/>
              </a:ext>
            </a:extLst>
          </p:cNvPr>
          <p:cNvPicPr>
            <a:picLocks noChangeAspect="1"/>
          </p:cNvPicPr>
          <p:nvPr/>
        </p:nvPicPr>
        <p:blipFill>
          <a:blip r:embed="rId2"/>
          <a:stretch>
            <a:fillRect/>
          </a:stretch>
        </p:blipFill>
        <p:spPr>
          <a:xfrm>
            <a:off x="752634" y="1672213"/>
            <a:ext cx="640080" cy="640080"/>
          </a:xfrm>
          <a:prstGeom prst="rect">
            <a:avLst/>
          </a:prstGeom>
        </p:spPr>
      </p:pic>
      <p:pic>
        <p:nvPicPr>
          <p:cNvPr id="39" name="Picture 38">
            <a:extLst>
              <a:ext uri="{FF2B5EF4-FFF2-40B4-BE49-F238E27FC236}">
                <a16:creationId xmlns:a16="http://schemas.microsoft.com/office/drawing/2014/main" id="{9B4DDD3B-1C0C-E604-28DC-DC5B2CB629C7}"/>
              </a:ext>
            </a:extLst>
          </p:cNvPr>
          <p:cNvPicPr>
            <a:picLocks noChangeAspect="1"/>
          </p:cNvPicPr>
          <p:nvPr/>
        </p:nvPicPr>
        <p:blipFill>
          <a:blip r:embed="rId3">
            <a:duotone>
              <a:prstClr val="black"/>
              <a:schemeClr val="accent4">
                <a:tint val="45000"/>
                <a:satMod val="400000"/>
              </a:schemeClr>
            </a:duotone>
          </a:blip>
          <a:stretch>
            <a:fillRect/>
          </a:stretch>
        </p:blipFill>
        <p:spPr>
          <a:xfrm>
            <a:off x="1763688" y="1862562"/>
            <a:ext cx="362666" cy="362666"/>
          </a:xfrm>
          <a:prstGeom prst="rect">
            <a:avLst/>
          </a:prstGeom>
        </p:spPr>
      </p:pic>
      <p:pic>
        <p:nvPicPr>
          <p:cNvPr id="47" name="Picture 46">
            <a:extLst>
              <a:ext uri="{FF2B5EF4-FFF2-40B4-BE49-F238E27FC236}">
                <a16:creationId xmlns:a16="http://schemas.microsoft.com/office/drawing/2014/main" id="{E4C5362A-A9AF-AEFD-86AA-4B34E5128495}"/>
              </a:ext>
            </a:extLst>
          </p:cNvPr>
          <p:cNvPicPr>
            <a:picLocks noChangeAspect="1"/>
          </p:cNvPicPr>
          <p:nvPr/>
        </p:nvPicPr>
        <p:blipFill>
          <a:blip r:embed="rId3">
            <a:duotone>
              <a:prstClr val="black"/>
              <a:schemeClr val="accent4">
                <a:tint val="45000"/>
                <a:satMod val="400000"/>
              </a:schemeClr>
            </a:duotone>
          </a:blip>
          <a:stretch>
            <a:fillRect/>
          </a:stretch>
        </p:blipFill>
        <p:spPr>
          <a:xfrm>
            <a:off x="6183459" y="1862562"/>
            <a:ext cx="362666" cy="362666"/>
          </a:xfrm>
          <a:prstGeom prst="rect">
            <a:avLst/>
          </a:prstGeom>
        </p:spPr>
      </p:pic>
      <p:pic>
        <p:nvPicPr>
          <p:cNvPr id="51" name="Picture 50">
            <a:extLst>
              <a:ext uri="{FF2B5EF4-FFF2-40B4-BE49-F238E27FC236}">
                <a16:creationId xmlns:a16="http://schemas.microsoft.com/office/drawing/2014/main" id="{4F209BAD-9334-5BFD-15BC-3C3C1FB7631E}"/>
              </a:ext>
            </a:extLst>
          </p:cNvPr>
          <p:cNvPicPr>
            <a:picLocks noChangeAspect="1"/>
          </p:cNvPicPr>
          <p:nvPr/>
        </p:nvPicPr>
        <p:blipFill>
          <a:blip r:embed="rId4"/>
          <a:stretch>
            <a:fillRect/>
          </a:stretch>
        </p:blipFill>
        <p:spPr>
          <a:xfrm>
            <a:off x="1569023" y="2213244"/>
            <a:ext cx="640080" cy="640080"/>
          </a:xfrm>
          <a:prstGeom prst="rect">
            <a:avLst/>
          </a:prstGeom>
        </p:spPr>
      </p:pic>
      <p:pic>
        <p:nvPicPr>
          <p:cNvPr id="52" name="Picture 51">
            <a:extLst>
              <a:ext uri="{FF2B5EF4-FFF2-40B4-BE49-F238E27FC236}">
                <a16:creationId xmlns:a16="http://schemas.microsoft.com/office/drawing/2014/main" id="{CC29DB0E-B6F9-8C70-4C6E-D9D03A166344}"/>
              </a:ext>
            </a:extLst>
          </p:cNvPr>
          <p:cNvPicPr>
            <a:picLocks noChangeAspect="1"/>
          </p:cNvPicPr>
          <p:nvPr/>
        </p:nvPicPr>
        <p:blipFill>
          <a:blip r:embed="rId5"/>
          <a:stretch>
            <a:fillRect/>
          </a:stretch>
        </p:blipFill>
        <p:spPr>
          <a:xfrm>
            <a:off x="5087378" y="1667132"/>
            <a:ext cx="640080" cy="640080"/>
          </a:xfrm>
          <a:prstGeom prst="rect">
            <a:avLst/>
          </a:prstGeom>
        </p:spPr>
      </p:pic>
      <p:pic>
        <p:nvPicPr>
          <p:cNvPr id="53" name="Picture 52">
            <a:extLst>
              <a:ext uri="{FF2B5EF4-FFF2-40B4-BE49-F238E27FC236}">
                <a16:creationId xmlns:a16="http://schemas.microsoft.com/office/drawing/2014/main" id="{9771B7D6-7576-EFCD-BDD2-F817CAA09A45}"/>
              </a:ext>
            </a:extLst>
          </p:cNvPr>
          <p:cNvPicPr>
            <a:picLocks noChangeAspect="1"/>
          </p:cNvPicPr>
          <p:nvPr/>
        </p:nvPicPr>
        <p:blipFill>
          <a:blip r:embed="rId3">
            <a:duotone>
              <a:prstClr val="black"/>
              <a:schemeClr val="accent4">
                <a:tint val="45000"/>
                <a:satMod val="400000"/>
              </a:schemeClr>
            </a:duotone>
          </a:blip>
          <a:stretch>
            <a:fillRect/>
          </a:stretch>
        </p:blipFill>
        <p:spPr>
          <a:xfrm>
            <a:off x="3995936" y="1865122"/>
            <a:ext cx="362666" cy="362666"/>
          </a:xfrm>
          <a:prstGeom prst="rect">
            <a:avLst/>
          </a:prstGeom>
        </p:spPr>
      </p:pic>
      <p:pic>
        <p:nvPicPr>
          <p:cNvPr id="54" name="Picture 53">
            <a:extLst>
              <a:ext uri="{FF2B5EF4-FFF2-40B4-BE49-F238E27FC236}">
                <a16:creationId xmlns:a16="http://schemas.microsoft.com/office/drawing/2014/main" id="{B4B5EE4C-AE85-586A-C94D-F82C06EFE4AC}"/>
              </a:ext>
            </a:extLst>
          </p:cNvPr>
          <p:cNvPicPr>
            <a:picLocks noChangeAspect="1"/>
          </p:cNvPicPr>
          <p:nvPr/>
        </p:nvPicPr>
        <p:blipFill>
          <a:blip r:embed="rId3">
            <a:duotone>
              <a:prstClr val="black"/>
              <a:schemeClr val="accent4">
                <a:tint val="45000"/>
                <a:satMod val="400000"/>
              </a:schemeClr>
            </a:duotone>
          </a:blip>
          <a:stretch>
            <a:fillRect/>
          </a:stretch>
        </p:blipFill>
        <p:spPr>
          <a:xfrm rot="19846156">
            <a:off x="2234439" y="2186924"/>
            <a:ext cx="362666" cy="362666"/>
          </a:xfrm>
          <a:prstGeom prst="rect">
            <a:avLst/>
          </a:prstGeom>
        </p:spPr>
      </p:pic>
      <p:pic>
        <p:nvPicPr>
          <p:cNvPr id="55" name="Picture 54">
            <a:extLst>
              <a:ext uri="{FF2B5EF4-FFF2-40B4-BE49-F238E27FC236}">
                <a16:creationId xmlns:a16="http://schemas.microsoft.com/office/drawing/2014/main" id="{C4DEFF86-2FE2-A276-2353-BF75EACAA8B1}"/>
              </a:ext>
            </a:extLst>
          </p:cNvPr>
          <p:cNvPicPr>
            <a:picLocks noChangeAspect="1"/>
          </p:cNvPicPr>
          <p:nvPr/>
        </p:nvPicPr>
        <p:blipFill>
          <a:blip r:embed="rId6"/>
          <a:stretch>
            <a:fillRect/>
          </a:stretch>
        </p:blipFill>
        <p:spPr>
          <a:xfrm>
            <a:off x="2622441" y="1683708"/>
            <a:ext cx="640080" cy="640080"/>
          </a:xfrm>
          <a:prstGeom prst="rect">
            <a:avLst/>
          </a:prstGeom>
        </p:spPr>
      </p:pic>
      <p:pic>
        <p:nvPicPr>
          <p:cNvPr id="56" name="Picture 55">
            <a:extLst>
              <a:ext uri="{FF2B5EF4-FFF2-40B4-BE49-F238E27FC236}">
                <a16:creationId xmlns:a16="http://schemas.microsoft.com/office/drawing/2014/main" id="{03285857-87E7-D058-4ECB-2D39F0FCA561}"/>
              </a:ext>
            </a:extLst>
          </p:cNvPr>
          <p:cNvPicPr>
            <a:picLocks noChangeAspect="1"/>
          </p:cNvPicPr>
          <p:nvPr/>
        </p:nvPicPr>
        <p:blipFill>
          <a:blip r:embed="rId2"/>
          <a:stretch>
            <a:fillRect/>
          </a:stretch>
        </p:blipFill>
        <p:spPr>
          <a:xfrm>
            <a:off x="7232275" y="1667132"/>
            <a:ext cx="640080" cy="640080"/>
          </a:xfrm>
          <a:prstGeom prst="rect">
            <a:avLst/>
          </a:prstGeom>
        </p:spPr>
      </p:pic>
      <p:sp>
        <p:nvSpPr>
          <p:cNvPr id="57" name="Oval 56">
            <a:extLst>
              <a:ext uri="{FF2B5EF4-FFF2-40B4-BE49-F238E27FC236}">
                <a16:creationId xmlns:a16="http://schemas.microsoft.com/office/drawing/2014/main" id="{40A854DC-1909-4604-0F8A-349E500FFAAF}"/>
              </a:ext>
            </a:extLst>
          </p:cNvPr>
          <p:cNvSpPr/>
          <p:nvPr/>
        </p:nvSpPr>
        <p:spPr bwMode="auto">
          <a:xfrm>
            <a:off x="901993" y="2400968"/>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1</a:t>
            </a:r>
          </a:p>
        </p:txBody>
      </p:sp>
      <p:sp>
        <p:nvSpPr>
          <p:cNvPr id="58" name="Oval 57">
            <a:extLst>
              <a:ext uri="{FF2B5EF4-FFF2-40B4-BE49-F238E27FC236}">
                <a16:creationId xmlns:a16="http://schemas.microsoft.com/office/drawing/2014/main" id="{DE7B316D-3F52-BED2-CD1B-24AD82E54920}"/>
              </a:ext>
            </a:extLst>
          </p:cNvPr>
          <p:cNvSpPr/>
          <p:nvPr/>
        </p:nvSpPr>
        <p:spPr bwMode="auto">
          <a:xfrm>
            <a:off x="2771800" y="2449597"/>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2</a:t>
            </a:r>
          </a:p>
        </p:txBody>
      </p:sp>
      <p:sp>
        <p:nvSpPr>
          <p:cNvPr id="59" name="Oval 58">
            <a:extLst>
              <a:ext uri="{FF2B5EF4-FFF2-40B4-BE49-F238E27FC236}">
                <a16:creationId xmlns:a16="http://schemas.microsoft.com/office/drawing/2014/main" id="{66BFCE61-2124-8A6C-A1CE-DA340C54D8B3}"/>
              </a:ext>
            </a:extLst>
          </p:cNvPr>
          <p:cNvSpPr/>
          <p:nvPr/>
        </p:nvSpPr>
        <p:spPr bwMode="auto">
          <a:xfrm>
            <a:off x="5236737" y="2424547"/>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3</a:t>
            </a:r>
          </a:p>
        </p:txBody>
      </p:sp>
      <p:sp>
        <p:nvSpPr>
          <p:cNvPr id="61" name="Oval 60">
            <a:extLst>
              <a:ext uri="{FF2B5EF4-FFF2-40B4-BE49-F238E27FC236}">
                <a16:creationId xmlns:a16="http://schemas.microsoft.com/office/drawing/2014/main" id="{7F9DBC4E-CF33-A257-8AAF-02166D33F2F7}"/>
              </a:ext>
            </a:extLst>
          </p:cNvPr>
          <p:cNvSpPr/>
          <p:nvPr/>
        </p:nvSpPr>
        <p:spPr bwMode="auto">
          <a:xfrm>
            <a:off x="7404296" y="2452842"/>
            <a:ext cx="341362" cy="341362"/>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rPr>
              <a:t>4</a:t>
            </a:r>
          </a:p>
        </p:txBody>
      </p:sp>
      <p:sp>
        <p:nvSpPr>
          <p:cNvPr id="6" name="TextBox 5">
            <a:extLst>
              <a:ext uri="{FF2B5EF4-FFF2-40B4-BE49-F238E27FC236}">
                <a16:creationId xmlns:a16="http://schemas.microsoft.com/office/drawing/2014/main" id="{1E07F1B4-2A17-0AB7-B8BD-45E6C777BC65}"/>
              </a:ext>
            </a:extLst>
          </p:cNvPr>
          <p:cNvSpPr txBox="1"/>
          <p:nvPr/>
        </p:nvSpPr>
        <p:spPr bwMode="auto">
          <a:xfrm>
            <a:off x="251520" y="2740858"/>
            <a:ext cx="8712968" cy="400110"/>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2000" dirty="0"/>
              <a:t>| Read Data | |Profile &amp; Cluster | |ML–Select Algo | | Store Compressed|</a:t>
            </a:r>
          </a:p>
        </p:txBody>
      </p:sp>
      <p:sp>
        <p:nvSpPr>
          <p:cNvPr id="8" name="TextBox 7">
            <a:extLst>
              <a:ext uri="{FF2B5EF4-FFF2-40B4-BE49-F238E27FC236}">
                <a16:creationId xmlns:a16="http://schemas.microsoft.com/office/drawing/2014/main" id="{775271E7-12F9-3776-98D6-072FAC957C64}"/>
              </a:ext>
            </a:extLst>
          </p:cNvPr>
          <p:cNvSpPr txBox="1"/>
          <p:nvPr/>
        </p:nvSpPr>
        <p:spPr bwMode="auto">
          <a:xfrm>
            <a:off x="0" y="1023119"/>
            <a:ext cx="9144000" cy="461665"/>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marL="0" indent="0" algn="ctr">
              <a:buNone/>
            </a:pPr>
            <a:r>
              <a:rPr lang="en-GB" sz="2400" b="0" i="1" dirty="0"/>
              <a:t>From </a:t>
            </a:r>
            <a:r>
              <a:rPr lang="en-GB" sz="2400" i="1" dirty="0"/>
              <a:t>raw data </a:t>
            </a:r>
            <a:r>
              <a:rPr lang="en-GB" sz="2400" b="0" i="1" dirty="0"/>
              <a:t>to </a:t>
            </a:r>
            <a:r>
              <a:rPr lang="en-GB" sz="2400" i="1" dirty="0">
                <a:solidFill>
                  <a:srgbClr val="008080"/>
                </a:solidFill>
              </a:rPr>
              <a:t>optimized storage</a:t>
            </a:r>
            <a:r>
              <a:rPr lang="en-GB" sz="2400" b="0" i="1" dirty="0"/>
              <a:t>—in </a:t>
            </a:r>
            <a:r>
              <a:rPr lang="en-GB" sz="2400" i="1" dirty="0">
                <a:solidFill>
                  <a:srgbClr val="008080"/>
                </a:solidFill>
              </a:rPr>
              <a:t>four</a:t>
            </a:r>
            <a:r>
              <a:rPr lang="en-GB" sz="2400" b="0" i="1" dirty="0"/>
              <a:t> automated steps</a:t>
            </a:r>
          </a:p>
        </p:txBody>
      </p:sp>
    </p:spTree>
    <p:extLst>
      <p:ext uri="{BB962C8B-B14F-4D97-AF65-F5344CB8AC3E}">
        <p14:creationId xmlns:p14="http://schemas.microsoft.com/office/powerpoint/2010/main" val="24229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1"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E324F8-31B2-BB80-8C7E-806315CDB8F8}"/>
              </a:ext>
            </a:extLst>
          </p:cNvPr>
          <p:cNvSpPr>
            <a:spLocks noGrp="1"/>
          </p:cNvSpPr>
          <p:nvPr>
            <p:ph idx="1"/>
          </p:nvPr>
        </p:nvSpPr>
        <p:spPr>
          <a:xfrm>
            <a:off x="251520" y="1014032"/>
            <a:ext cx="8712968" cy="5151272"/>
          </a:xfrm>
        </p:spPr>
        <p:txBody>
          <a:bodyPr/>
          <a:lstStyle/>
          <a:p>
            <a:r>
              <a:rPr lang="en-GB" sz="2400" dirty="0"/>
              <a:t>Dynamically selects the </a:t>
            </a:r>
            <a:r>
              <a:rPr lang="en-GB" sz="2400" b="1" dirty="0">
                <a:solidFill>
                  <a:srgbClr val="008080"/>
                </a:solidFill>
              </a:rPr>
              <a:t>best</a:t>
            </a:r>
            <a:r>
              <a:rPr lang="en-GB" sz="2400" dirty="0"/>
              <a:t> compressor per data chunk.</a:t>
            </a:r>
          </a:p>
          <a:p>
            <a:pPr lvl="1"/>
            <a:r>
              <a:rPr lang="en-GB" dirty="0"/>
              <a:t>Up to </a:t>
            </a:r>
            <a:r>
              <a:rPr lang="en-GB" b="1" dirty="0">
                <a:solidFill>
                  <a:srgbClr val="008080"/>
                </a:solidFill>
              </a:rPr>
              <a:t>46%</a:t>
            </a:r>
            <a:r>
              <a:rPr lang="en-GB" dirty="0">
                <a:solidFill>
                  <a:srgbClr val="008080"/>
                </a:solidFill>
              </a:rPr>
              <a:t> </a:t>
            </a:r>
            <a:r>
              <a:rPr lang="en-GB" dirty="0"/>
              <a:t>storage reduction against legacy systems.</a:t>
            </a:r>
          </a:p>
          <a:p>
            <a:pPr lvl="1"/>
            <a:r>
              <a:rPr lang="en-GB" b="1" dirty="0">
                <a:solidFill>
                  <a:srgbClr val="008080"/>
                </a:solidFill>
              </a:rPr>
              <a:t>7%</a:t>
            </a:r>
            <a:r>
              <a:rPr lang="en-GB" b="1" dirty="0"/>
              <a:t> </a:t>
            </a:r>
            <a:r>
              <a:rPr lang="en-GB" dirty="0"/>
              <a:t>better storage space compared to the state-of-the-art* (*this is an improved version of Timescale).</a:t>
            </a:r>
          </a:p>
          <a:p>
            <a:pPr lvl="1"/>
            <a:endParaRPr lang="en-GB" sz="1050" dirty="0"/>
          </a:p>
          <a:p>
            <a:r>
              <a:rPr lang="en-GB" sz="2400" dirty="0"/>
              <a:t>While traditional systems pick compressors by broad file-type, PLATCOM </a:t>
            </a:r>
            <a:r>
              <a:rPr lang="en-GB" sz="2400" b="1" dirty="0">
                <a:solidFill>
                  <a:srgbClr val="008080"/>
                </a:solidFill>
              </a:rPr>
              <a:t>profiles each data chunk’s actual properties at scale</a:t>
            </a:r>
            <a:r>
              <a:rPr lang="en-GB" sz="2400" dirty="0"/>
              <a:t>—then automatically selects the optimal algorithm. </a:t>
            </a:r>
            <a:r>
              <a:rPr lang="en-GB" sz="2400" i="1" u="sng" dirty="0"/>
              <a:t>No more one-size-fits-all guesses</a:t>
            </a:r>
            <a:r>
              <a:rPr lang="en-GB" sz="2400" dirty="0"/>
              <a:t>.</a:t>
            </a:r>
          </a:p>
          <a:p>
            <a:endParaRPr lang="en-GB" sz="2400" dirty="0"/>
          </a:p>
          <a:p>
            <a:r>
              <a:rPr lang="en-US" sz="2400" dirty="0"/>
              <a:t>PLATCOM = Adaptive AI Compression for all data types</a:t>
            </a:r>
            <a:endParaRPr lang="en-GB" sz="2400" dirty="0"/>
          </a:p>
        </p:txBody>
      </p:sp>
      <p:sp>
        <p:nvSpPr>
          <p:cNvPr id="3" name="Title 2">
            <a:extLst>
              <a:ext uri="{FF2B5EF4-FFF2-40B4-BE49-F238E27FC236}">
                <a16:creationId xmlns:a16="http://schemas.microsoft.com/office/drawing/2014/main" id="{1652C003-C3BB-9FA0-F01E-B72989FC8A0B}"/>
              </a:ext>
            </a:extLst>
          </p:cNvPr>
          <p:cNvSpPr>
            <a:spLocks noGrp="1"/>
          </p:cNvSpPr>
          <p:nvPr>
            <p:ph type="title"/>
          </p:nvPr>
        </p:nvSpPr>
        <p:spPr/>
        <p:txBody>
          <a:bodyPr/>
          <a:lstStyle/>
          <a:p>
            <a:r>
              <a:rPr lang="en-US" dirty="0"/>
              <a:t>COMPASS/PLATCOM</a:t>
            </a:r>
            <a:endParaRPr lang="en-CY" dirty="0"/>
          </a:p>
        </p:txBody>
      </p:sp>
      <p:sp>
        <p:nvSpPr>
          <p:cNvPr id="4" name="Slide Number Placeholder 3">
            <a:extLst>
              <a:ext uri="{FF2B5EF4-FFF2-40B4-BE49-F238E27FC236}">
                <a16:creationId xmlns:a16="http://schemas.microsoft.com/office/drawing/2014/main" id="{4F7AE31E-9532-C1BA-A96C-43151C40571F}"/>
              </a:ext>
            </a:extLst>
          </p:cNvPr>
          <p:cNvSpPr>
            <a:spLocks noGrp="1"/>
          </p:cNvSpPr>
          <p:nvPr>
            <p:ph type="sldNum" sz="quarter" idx="12"/>
          </p:nvPr>
        </p:nvSpPr>
        <p:spPr/>
        <p:txBody>
          <a:bodyPr/>
          <a:lstStyle/>
          <a:p>
            <a:fld id="{7DDC6E19-E111-4960-B4D1-A336F8663A94}" type="slidenum">
              <a:rPr lang="en-US" smtClean="0"/>
              <a:pPr/>
              <a:t>19</a:t>
            </a:fld>
            <a:endParaRPr lang="en-US" dirty="0"/>
          </a:p>
        </p:txBody>
      </p:sp>
    </p:spTree>
    <p:extLst>
      <p:ext uri="{BB962C8B-B14F-4D97-AF65-F5344CB8AC3E}">
        <p14:creationId xmlns:p14="http://schemas.microsoft.com/office/powerpoint/2010/main" val="88569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024F5-35AA-6D17-1713-F480101AB86D}"/>
              </a:ext>
            </a:extLst>
          </p:cNvPr>
          <p:cNvSpPr>
            <a:spLocks noGrp="1"/>
          </p:cNvSpPr>
          <p:nvPr>
            <p:ph idx="1"/>
          </p:nvPr>
        </p:nvSpPr>
        <p:spPr>
          <a:xfrm>
            <a:off x="251520" y="1078532"/>
            <a:ext cx="8712968" cy="5151272"/>
          </a:xfrm>
        </p:spPr>
        <p:txBody>
          <a:bodyPr/>
          <a:lstStyle/>
          <a:p>
            <a:r>
              <a:rPr lang="en-US" sz="2400" b="1" i="0" dirty="0">
                <a:solidFill>
                  <a:srgbClr val="008080"/>
                </a:solidFill>
                <a:effectLst/>
              </a:rPr>
              <a:t>Rinnoco Ltd</a:t>
            </a:r>
            <a:r>
              <a:rPr lang="en-US" sz="2400" b="0" i="0" dirty="0">
                <a:solidFill>
                  <a:srgbClr val="333333"/>
                </a:solidFill>
                <a:effectLst/>
              </a:rPr>
              <a:t> </a:t>
            </a:r>
            <a:r>
              <a:rPr lang="en-US" sz="2400" dirty="0"/>
              <a:t>is a research, innovation, and education consulting company, which was founded at the end of 2021 and is based in Limassol, Cyprus.</a:t>
            </a:r>
          </a:p>
          <a:p>
            <a:endParaRPr lang="en-US" sz="2400" dirty="0"/>
          </a:p>
          <a:p>
            <a:pPr marL="0" indent="0">
              <a:buNone/>
            </a:pPr>
            <a:endParaRPr lang="en-US" dirty="0"/>
          </a:p>
          <a:p>
            <a:r>
              <a:rPr lang="en-US" sz="2400" dirty="0"/>
              <a:t>The founders of the company have over 30 years of diverse research experience, including SQL and NoSQL databases, big data and data streams, spatiotemporal systems, mobile computing, sensor networks and internet of things (IoT), machine learning applications, and quantum mechanics.</a:t>
            </a:r>
          </a:p>
          <a:p>
            <a:endParaRPr lang="en-US" sz="1600" dirty="0"/>
          </a:p>
          <a:p>
            <a:r>
              <a:rPr lang="en-US" sz="2400" dirty="0"/>
              <a:t>More on our website (</a:t>
            </a:r>
            <a:r>
              <a:rPr lang="en-US" sz="2400" dirty="0">
                <a:hlinkClick r:id="rId2"/>
              </a:rPr>
              <a:t>https://rinnoco.com/</a:t>
            </a:r>
            <a:r>
              <a:rPr lang="en-US" sz="2400" dirty="0"/>
              <a:t>).</a:t>
            </a:r>
          </a:p>
          <a:p>
            <a:endParaRPr lang="en-US" sz="2400" dirty="0"/>
          </a:p>
        </p:txBody>
      </p:sp>
      <p:sp>
        <p:nvSpPr>
          <p:cNvPr id="3" name="Title 2">
            <a:extLst>
              <a:ext uri="{FF2B5EF4-FFF2-40B4-BE49-F238E27FC236}">
                <a16:creationId xmlns:a16="http://schemas.microsoft.com/office/drawing/2014/main" id="{452F84CD-97CB-29F5-422C-CD980EEFA9EC}"/>
              </a:ext>
            </a:extLst>
          </p:cNvPr>
          <p:cNvSpPr>
            <a:spLocks noGrp="1"/>
          </p:cNvSpPr>
          <p:nvPr>
            <p:ph type="title"/>
          </p:nvPr>
        </p:nvSpPr>
        <p:spPr/>
        <p:txBody>
          <a:bodyPr/>
          <a:lstStyle/>
          <a:p>
            <a:r>
              <a:rPr lang="en-US" dirty="0"/>
              <a:t>Who we are</a:t>
            </a:r>
          </a:p>
        </p:txBody>
      </p:sp>
      <p:sp>
        <p:nvSpPr>
          <p:cNvPr id="4" name="Slide Number Placeholder 3">
            <a:extLst>
              <a:ext uri="{FF2B5EF4-FFF2-40B4-BE49-F238E27FC236}">
                <a16:creationId xmlns:a16="http://schemas.microsoft.com/office/drawing/2014/main" id="{4AEA0FE8-AEE3-36F6-AB16-0D839334CDF2}"/>
              </a:ext>
            </a:extLst>
          </p:cNvPr>
          <p:cNvSpPr>
            <a:spLocks noGrp="1"/>
          </p:cNvSpPr>
          <p:nvPr>
            <p:ph type="sldNum" sz="quarter" idx="12"/>
          </p:nvPr>
        </p:nvSpPr>
        <p:spPr/>
        <p:txBody>
          <a:bodyPr/>
          <a:lstStyle/>
          <a:p>
            <a:fld id="{7DDC6E19-E111-4960-B4D1-A336F8663A94}" type="slidenum">
              <a:rPr lang="en-US" smtClean="0"/>
              <a:pPr/>
              <a:t>2</a:t>
            </a:fld>
            <a:endParaRPr lang="en-US" dirty="0"/>
          </a:p>
        </p:txBody>
      </p:sp>
      <p:pic>
        <p:nvPicPr>
          <p:cNvPr id="5" name="Picture 4">
            <a:extLst>
              <a:ext uri="{FF2B5EF4-FFF2-40B4-BE49-F238E27FC236}">
                <a16:creationId xmlns:a16="http://schemas.microsoft.com/office/drawing/2014/main" id="{DF62DC19-9651-9665-C6CF-B7E05DF56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2448633" cy="750914"/>
          </a:xfrm>
          <a:prstGeom prst="rect">
            <a:avLst/>
          </a:prstGeom>
        </p:spPr>
      </p:pic>
    </p:spTree>
    <p:extLst>
      <p:ext uri="{BB962C8B-B14F-4D97-AF65-F5344CB8AC3E}">
        <p14:creationId xmlns:p14="http://schemas.microsoft.com/office/powerpoint/2010/main" val="2086792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934E-B409-300F-D88E-05C5499F00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336E7-51EE-10C8-5A69-550457A2DACF}"/>
              </a:ext>
            </a:extLst>
          </p:cNvPr>
          <p:cNvSpPr>
            <a:spLocks noGrp="1"/>
          </p:cNvSpPr>
          <p:nvPr>
            <p:ph idx="1"/>
          </p:nvPr>
        </p:nvSpPr>
        <p:spPr/>
        <p:txBody>
          <a:bodyPr/>
          <a:lstStyle/>
          <a:p>
            <a:r>
              <a:rPr lang="en-US" sz="3200" dirty="0">
                <a:solidFill>
                  <a:schemeClr val="bg2"/>
                </a:solidFill>
              </a:rPr>
              <a:t>Introduction &amp; Motivation</a:t>
            </a:r>
          </a:p>
          <a:p>
            <a:r>
              <a:rPr lang="en-US" sz="3200" dirty="0">
                <a:solidFill>
                  <a:schemeClr val="bg2"/>
                </a:solidFill>
              </a:rPr>
              <a:t>Big data architectures, apps &amp; tools</a:t>
            </a:r>
          </a:p>
          <a:p>
            <a:pPr lvl="1"/>
            <a:r>
              <a:rPr lang="en-US" sz="2800" dirty="0">
                <a:solidFill>
                  <a:schemeClr val="bg2"/>
                </a:solidFill>
              </a:rPr>
              <a:t>PLATCOM</a:t>
            </a:r>
          </a:p>
          <a:p>
            <a:pPr lvl="1"/>
            <a:r>
              <a:rPr lang="en-US" sz="2800" dirty="0">
                <a:solidFill>
                  <a:srgbClr val="FF0000"/>
                </a:solidFill>
              </a:rPr>
              <a:t>PLATDEC</a:t>
            </a:r>
          </a:p>
          <a:p>
            <a:r>
              <a:rPr lang="en-US" sz="3200" dirty="0"/>
              <a:t>Conclusions</a:t>
            </a:r>
          </a:p>
          <a:p>
            <a:r>
              <a:rPr lang="en-US" sz="3200" dirty="0"/>
              <a:t>Future work</a:t>
            </a:r>
          </a:p>
        </p:txBody>
      </p:sp>
      <p:sp>
        <p:nvSpPr>
          <p:cNvPr id="3" name="Title 2">
            <a:extLst>
              <a:ext uri="{FF2B5EF4-FFF2-40B4-BE49-F238E27FC236}">
                <a16:creationId xmlns:a16="http://schemas.microsoft.com/office/drawing/2014/main" id="{8370440C-2FB2-917B-D460-0A4F50F1C3CB}"/>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BA2D01BC-DA35-B256-4F8C-3969616B7F59}"/>
              </a:ext>
            </a:extLst>
          </p:cNvPr>
          <p:cNvSpPr>
            <a:spLocks noGrp="1"/>
          </p:cNvSpPr>
          <p:nvPr>
            <p:ph type="sldNum" sz="quarter" idx="12"/>
          </p:nvPr>
        </p:nvSpPr>
        <p:spPr/>
        <p:txBody>
          <a:bodyPr/>
          <a:lstStyle/>
          <a:p>
            <a:fld id="{7DDC6E19-E111-4960-B4D1-A336F8663A94}" type="slidenum">
              <a:rPr lang="en-US" smtClean="0"/>
              <a:pPr/>
              <a:t>20</a:t>
            </a:fld>
            <a:endParaRPr lang="en-US" dirty="0"/>
          </a:p>
        </p:txBody>
      </p:sp>
    </p:spTree>
    <p:extLst>
      <p:ext uri="{BB962C8B-B14F-4D97-AF65-F5344CB8AC3E}">
        <p14:creationId xmlns:p14="http://schemas.microsoft.com/office/powerpoint/2010/main" val="380269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591A9B-9115-1143-8A9F-1EE346E57851}"/>
              </a:ext>
            </a:extLst>
          </p:cNvPr>
          <p:cNvSpPr/>
          <p:nvPr/>
        </p:nvSpPr>
        <p:spPr bwMode="auto">
          <a:xfrm>
            <a:off x="496549" y="5517487"/>
            <a:ext cx="8363273" cy="791833"/>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7" name="Can 6">
            <a:extLst>
              <a:ext uri="{FF2B5EF4-FFF2-40B4-BE49-F238E27FC236}">
                <a16:creationId xmlns:a16="http://schemas.microsoft.com/office/drawing/2014/main" id="{6D2CE70E-5C91-0349-A42E-10EC5322F67A}"/>
              </a:ext>
            </a:extLst>
          </p:cNvPr>
          <p:cNvSpPr/>
          <p:nvPr/>
        </p:nvSpPr>
        <p:spPr bwMode="auto">
          <a:xfrm>
            <a:off x="5148064" y="940525"/>
            <a:ext cx="917882" cy="544259"/>
          </a:xfrm>
          <a:prstGeom prst="can">
            <a:avLst>
              <a:gd name="adj" fmla="val 3683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cxnSp>
        <p:nvCxnSpPr>
          <p:cNvPr id="8" name="Straight Arrow Connector 7">
            <a:extLst>
              <a:ext uri="{FF2B5EF4-FFF2-40B4-BE49-F238E27FC236}">
                <a16:creationId xmlns:a16="http://schemas.microsoft.com/office/drawing/2014/main" id="{67536475-6B5F-8140-B900-9AFFDDCDB111}"/>
              </a:ext>
            </a:extLst>
          </p:cNvPr>
          <p:cNvCxnSpPr>
            <a:cxnSpLocks/>
          </p:cNvCxnSpPr>
          <p:nvPr/>
        </p:nvCxnSpPr>
        <p:spPr bwMode="auto">
          <a:xfrm>
            <a:off x="6156176" y="1196753"/>
            <a:ext cx="576064" cy="0"/>
          </a:xfrm>
          <a:prstGeom prst="straightConnector1">
            <a:avLst/>
          </a:prstGeom>
          <a:noFill/>
          <a:ln w="38100" cap="flat" cmpd="sng" algn="ctr">
            <a:solidFill>
              <a:schemeClr val="tx1"/>
            </a:solidFill>
            <a:prstDash val="solid"/>
            <a:round/>
            <a:headEnd type="none" w="med" len="med"/>
            <a:tailEnd type="triangle"/>
          </a:ln>
          <a:effectLst/>
        </p:spPr>
      </p:cxnSp>
      <p:sp>
        <p:nvSpPr>
          <p:cNvPr id="9" name="Can 8">
            <a:extLst>
              <a:ext uri="{FF2B5EF4-FFF2-40B4-BE49-F238E27FC236}">
                <a16:creationId xmlns:a16="http://schemas.microsoft.com/office/drawing/2014/main" id="{CAC0FB0A-8151-DF43-B324-B02A0CC0B109}"/>
              </a:ext>
            </a:extLst>
          </p:cNvPr>
          <p:cNvSpPr/>
          <p:nvPr/>
        </p:nvSpPr>
        <p:spPr bwMode="auto">
          <a:xfrm>
            <a:off x="6822470" y="1009232"/>
            <a:ext cx="631712" cy="398318"/>
          </a:xfrm>
          <a:prstGeom prst="can">
            <a:avLst>
              <a:gd name="adj" fmla="val 3683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cxnSp>
        <p:nvCxnSpPr>
          <p:cNvPr id="10" name="Straight Arrow Connector 9">
            <a:extLst>
              <a:ext uri="{FF2B5EF4-FFF2-40B4-BE49-F238E27FC236}">
                <a16:creationId xmlns:a16="http://schemas.microsoft.com/office/drawing/2014/main" id="{F682EE55-DB4A-3B42-B6D7-A1E88D6967DC}"/>
              </a:ext>
            </a:extLst>
          </p:cNvPr>
          <p:cNvCxnSpPr>
            <a:cxnSpLocks/>
          </p:cNvCxnSpPr>
          <p:nvPr/>
        </p:nvCxnSpPr>
        <p:spPr bwMode="auto">
          <a:xfrm>
            <a:off x="7570236" y="1196753"/>
            <a:ext cx="576064" cy="0"/>
          </a:xfrm>
          <a:prstGeom prst="straightConnector1">
            <a:avLst/>
          </a:prstGeom>
          <a:noFill/>
          <a:ln w="38100" cap="flat" cmpd="sng" algn="ctr">
            <a:solidFill>
              <a:schemeClr val="tx1"/>
            </a:solidFill>
            <a:prstDash val="solid"/>
            <a:round/>
            <a:headEnd type="none" w="med" len="med"/>
            <a:tailEnd type="triangle"/>
          </a:ln>
          <a:effectLst/>
        </p:spPr>
      </p:cxnSp>
      <p:sp>
        <p:nvSpPr>
          <p:cNvPr id="11" name="Can 10">
            <a:extLst>
              <a:ext uri="{FF2B5EF4-FFF2-40B4-BE49-F238E27FC236}">
                <a16:creationId xmlns:a16="http://schemas.microsoft.com/office/drawing/2014/main" id="{26400EB1-14D0-594B-964F-F31EF46FB81E}"/>
              </a:ext>
            </a:extLst>
          </p:cNvPr>
          <p:cNvSpPr/>
          <p:nvPr/>
        </p:nvSpPr>
        <p:spPr bwMode="auto">
          <a:xfrm>
            <a:off x="8236530" y="1136672"/>
            <a:ext cx="367918" cy="204097"/>
          </a:xfrm>
          <a:prstGeom prst="can">
            <a:avLst>
              <a:gd name="adj" fmla="val 51450"/>
            </a:avLst>
          </a:prstGeom>
          <a:solidFill>
            <a:srgbClr val="FFC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2" name="Title 1">
            <a:extLst>
              <a:ext uri="{FF2B5EF4-FFF2-40B4-BE49-F238E27FC236}">
                <a16:creationId xmlns:a16="http://schemas.microsoft.com/office/drawing/2014/main" id="{71708117-5387-AE4F-8E67-19146430E32B}"/>
              </a:ext>
            </a:extLst>
          </p:cNvPr>
          <p:cNvSpPr>
            <a:spLocks noGrp="1"/>
          </p:cNvSpPr>
          <p:nvPr>
            <p:ph type="title"/>
          </p:nvPr>
        </p:nvSpPr>
        <p:spPr/>
        <p:txBody>
          <a:bodyPr/>
          <a:lstStyle/>
          <a:p>
            <a:r>
              <a:rPr lang="en-US" sz="4000" dirty="0"/>
              <a:t>How to Reduce Data?</a:t>
            </a:r>
          </a:p>
        </p:txBody>
      </p:sp>
      <p:sp>
        <p:nvSpPr>
          <p:cNvPr id="3" name="Content Placeholder 2">
            <a:extLst>
              <a:ext uri="{FF2B5EF4-FFF2-40B4-BE49-F238E27FC236}">
                <a16:creationId xmlns:a16="http://schemas.microsoft.com/office/drawing/2014/main" id="{E6C8B8E1-D0FA-E444-896D-19017CDE74FA}"/>
              </a:ext>
            </a:extLst>
          </p:cNvPr>
          <p:cNvSpPr>
            <a:spLocks noGrp="1"/>
          </p:cNvSpPr>
          <p:nvPr>
            <p:ph idx="1"/>
          </p:nvPr>
        </p:nvSpPr>
        <p:spPr>
          <a:xfrm>
            <a:off x="395536" y="952282"/>
            <a:ext cx="8568951" cy="5007256"/>
          </a:xfrm>
        </p:spPr>
        <p:txBody>
          <a:bodyPr/>
          <a:lstStyle/>
          <a:p>
            <a:r>
              <a:rPr lang="en-US" sz="2400" b="1" dirty="0"/>
              <a:t>Data Sampling</a:t>
            </a:r>
          </a:p>
          <a:p>
            <a:pPr lvl="1"/>
            <a:r>
              <a:rPr lang="en-US" sz="2000" dirty="0"/>
              <a:t>Uniform or Random Data &lt; Original Data</a:t>
            </a:r>
          </a:p>
          <a:p>
            <a:r>
              <a:rPr lang="en-US" sz="2400" b="1" dirty="0"/>
              <a:t>Data Aggregation (Data Cubes)</a:t>
            </a:r>
          </a:p>
          <a:p>
            <a:pPr lvl="1"/>
            <a:r>
              <a:rPr lang="en-US" sz="2000" dirty="0"/>
              <a:t>Query Result Data &lt; Original Data</a:t>
            </a:r>
            <a:endParaRPr lang="en-US" sz="2400" b="1" dirty="0"/>
          </a:p>
          <a:p>
            <a:r>
              <a:rPr lang="en-US" sz="2400" b="1" dirty="0"/>
              <a:t>Data Reduction (SVD, DFT, DWT)</a:t>
            </a:r>
          </a:p>
          <a:p>
            <a:pPr lvl="1"/>
            <a:r>
              <a:rPr lang="en-US" sz="2000" dirty="0"/>
              <a:t>Principal Components (Patterns) &lt;&lt; Original Data</a:t>
            </a:r>
            <a:endParaRPr lang="en-US" sz="2400" dirty="0"/>
          </a:p>
          <a:p>
            <a:r>
              <a:rPr lang="en-US" sz="2400" b="1" dirty="0"/>
              <a:t>Data Synopsis </a:t>
            </a:r>
            <a:r>
              <a:rPr lang="en-US" sz="2400" dirty="0"/>
              <a:t>(e.g. </a:t>
            </a:r>
            <a:r>
              <a:rPr lang="en-US" sz="2400" dirty="0" err="1"/>
              <a:t>equiwidth</a:t>
            </a:r>
            <a:r>
              <a:rPr lang="en-US" sz="2400" dirty="0"/>
              <a:t>/depth histograms, Bloom filters, sketches) </a:t>
            </a:r>
          </a:p>
          <a:p>
            <a:pPr lvl="1"/>
            <a:r>
              <a:rPr lang="en-US" sz="2400" dirty="0"/>
              <a:t> </a:t>
            </a:r>
            <a:r>
              <a:rPr lang="en-US" sz="2000" dirty="0"/>
              <a:t>“Statistics” about Data &lt;&lt; Original Data </a:t>
            </a:r>
          </a:p>
          <a:p>
            <a:r>
              <a:rPr lang="en-US" sz="2400" b="1" dirty="0">
                <a:solidFill>
                  <a:srgbClr val="FF0000"/>
                </a:solidFill>
              </a:rPr>
              <a:t>Data Compression </a:t>
            </a:r>
            <a:r>
              <a:rPr lang="en-US" sz="2400" dirty="0">
                <a:solidFill>
                  <a:srgbClr val="FF0000"/>
                </a:solidFill>
              </a:rPr>
              <a:t>(lossless or </a:t>
            </a:r>
            <a:r>
              <a:rPr lang="en-US" sz="2400" dirty="0" err="1">
                <a:solidFill>
                  <a:srgbClr val="FF0000"/>
                </a:solidFill>
              </a:rPr>
              <a:t>lossy</a:t>
            </a:r>
            <a:r>
              <a:rPr lang="en-US" sz="2400" dirty="0">
                <a:solidFill>
                  <a:srgbClr val="FF0000"/>
                </a:solidFill>
              </a:rPr>
              <a:t>)</a:t>
            </a:r>
          </a:p>
          <a:p>
            <a:pPr lvl="1"/>
            <a:r>
              <a:rPr lang="en-US" sz="2000" dirty="0">
                <a:solidFill>
                  <a:srgbClr val="FF0000"/>
                </a:solidFill>
              </a:rPr>
              <a:t>Combination of techniques, e.g., GZIP=DEFLATE(LZ77+HUFF)</a:t>
            </a:r>
          </a:p>
          <a:p>
            <a:r>
              <a:rPr lang="en-US" sz="2800" b="1" dirty="0"/>
              <a:t>Problem: </a:t>
            </a:r>
            <a:r>
              <a:rPr lang="en-US" sz="2800" dirty="0"/>
              <a:t>None of the above considers how to outdate (decay) data as time elapses.</a:t>
            </a:r>
          </a:p>
        </p:txBody>
      </p:sp>
      <p:sp>
        <p:nvSpPr>
          <p:cNvPr id="4" name="Slide Number Placeholder 3">
            <a:extLst>
              <a:ext uri="{FF2B5EF4-FFF2-40B4-BE49-F238E27FC236}">
                <a16:creationId xmlns:a16="http://schemas.microsoft.com/office/drawing/2014/main" id="{800A6007-0D2C-3396-430C-6CEF2F767316}"/>
              </a:ext>
            </a:extLst>
          </p:cNvPr>
          <p:cNvSpPr>
            <a:spLocks noGrp="1"/>
          </p:cNvSpPr>
          <p:nvPr>
            <p:ph type="sldNum" sz="quarter" idx="12"/>
          </p:nvPr>
        </p:nvSpPr>
        <p:spPr/>
        <p:txBody>
          <a:bodyPr/>
          <a:lstStyle/>
          <a:p>
            <a:fld id="{7DDC6E19-E111-4960-B4D1-A336F8663A94}" type="slidenum">
              <a:rPr lang="en-US" smtClean="0"/>
              <a:pPr/>
              <a:t>21</a:t>
            </a:fld>
            <a:endParaRPr lang="en-US" dirty="0"/>
          </a:p>
        </p:txBody>
      </p:sp>
    </p:spTree>
    <p:extLst>
      <p:ext uri="{BB962C8B-B14F-4D97-AF65-F5344CB8AC3E}">
        <p14:creationId xmlns:p14="http://schemas.microsoft.com/office/powerpoint/2010/main" val="76563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162031-F154-B645-B020-1E770A70A690}"/>
              </a:ext>
            </a:extLst>
          </p:cNvPr>
          <p:cNvSpPr/>
          <p:nvPr/>
        </p:nvSpPr>
        <p:spPr bwMode="auto">
          <a:xfrm>
            <a:off x="215515" y="990062"/>
            <a:ext cx="8766849" cy="1296144"/>
          </a:xfrm>
          <a:prstGeom prst="rect">
            <a:avLst/>
          </a:prstGeom>
          <a:solidFill>
            <a:schemeClr val="accent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pic>
        <p:nvPicPr>
          <p:cNvPr id="9" name="Picture 8">
            <a:extLst>
              <a:ext uri="{FF2B5EF4-FFF2-40B4-BE49-F238E27FC236}">
                <a16:creationId xmlns:a16="http://schemas.microsoft.com/office/drawing/2014/main" id="{28EE95A8-E828-42AF-840E-D7578EFDBB6D}"/>
              </a:ext>
            </a:extLst>
          </p:cNvPr>
          <p:cNvPicPr>
            <a:picLocks noChangeAspect="1"/>
          </p:cNvPicPr>
          <p:nvPr/>
        </p:nvPicPr>
        <p:blipFill rotWithShape="1">
          <a:blip r:embed="rId2"/>
          <a:srcRect t="77116"/>
          <a:stretch/>
        </p:blipFill>
        <p:spPr>
          <a:xfrm>
            <a:off x="619125" y="4869159"/>
            <a:ext cx="7905750" cy="427231"/>
          </a:xfrm>
          <a:prstGeom prst="rect">
            <a:avLst/>
          </a:prstGeom>
        </p:spPr>
      </p:pic>
      <p:sp>
        <p:nvSpPr>
          <p:cNvPr id="2" name="Title 1">
            <a:extLst>
              <a:ext uri="{FF2B5EF4-FFF2-40B4-BE49-F238E27FC236}">
                <a16:creationId xmlns:a16="http://schemas.microsoft.com/office/drawing/2014/main" id="{F2608D3C-909D-4A28-A2D2-24CF96AE803A}"/>
              </a:ext>
            </a:extLst>
          </p:cNvPr>
          <p:cNvSpPr>
            <a:spLocks noGrp="1"/>
          </p:cNvSpPr>
          <p:nvPr>
            <p:ph type="title"/>
          </p:nvPr>
        </p:nvSpPr>
        <p:spPr/>
        <p:txBody>
          <a:bodyPr/>
          <a:lstStyle/>
          <a:p>
            <a:r>
              <a:rPr lang="en-US" dirty="0"/>
              <a:t>Data </a:t>
            </a:r>
            <a:r>
              <a:rPr lang="en-US" dirty="0" err="1"/>
              <a:t>Postdiction</a:t>
            </a:r>
            <a:endParaRPr lang="en-US" dirty="0"/>
          </a:p>
        </p:txBody>
      </p:sp>
      <p:sp>
        <p:nvSpPr>
          <p:cNvPr id="3" name="Content Placeholder 2">
            <a:extLst>
              <a:ext uri="{FF2B5EF4-FFF2-40B4-BE49-F238E27FC236}">
                <a16:creationId xmlns:a16="http://schemas.microsoft.com/office/drawing/2014/main" id="{3DE34246-7CE7-4914-B67B-A68DAF9ED69A}"/>
              </a:ext>
            </a:extLst>
          </p:cNvPr>
          <p:cNvSpPr>
            <a:spLocks noGrp="1"/>
          </p:cNvSpPr>
          <p:nvPr>
            <p:ph idx="1"/>
          </p:nvPr>
        </p:nvSpPr>
        <p:spPr/>
        <p:txBody>
          <a:bodyPr/>
          <a:lstStyle/>
          <a:p>
            <a:r>
              <a:rPr lang="en-US" sz="2800" b="1" dirty="0"/>
              <a:t>Data </a:t>
            </a:r>
            <a:r>
              <a:rPr lang="en-US" sz="2800" b="1" dirty="0" err="1"/>
              <a:t>Postdiction</a:t>
            </a:r>
            <a:r>
              <a:rPr lang="en-US" sz="2800" b="1" dirty="0"/>
              <a:t> (DP)</a:t>
            </a:r>
            <a:r>
              <a:rPr lang="en-US" sz="2800" dirty="0"/>
              <a:t>: aims to recover the past value of some tuple, which has been </a:t>
            </a:r>
            <a:r>
              <a:rPr lang="en-US" sz="2800" b="1" dirty="0"/>
              <a:t>decayed</a:t>
            </a:r>
            <a:r>
              <a:rPr lang="en-US" sz="2800" dirty="0"/>
              <a:t> for efficiency purposes, using a ML model.</a:t>
            </a:r>
          </a:p>
          <a:p>
            <a:pPr lvl="1"/>
            <a:r>
              <a:rPr lang="en-US" sz="2000" b="1" dirty="0"/>
              <a:t>Data Prediction</a:t>
            </a:r>
            <a:r>
              <a:rPr lang="en-US" sz="2000" dirty="0"/>
              <a:t>: aims to make a statement about the future value of some tuple using a ML model.</a:t>
            </a:r>
          </a:p>
          <a:p>
            <a:pPr lvl="1"/>
            <a:endParaRPr lang="en-US" sz="2000" dirty="0"/>
          </a:p>
          <a:p>
            <a:endParaRPr lang="en-US" sz="2400" dirty="0"/>
          </a:p>
          <a:p>
            <a:pPr lvl="1"/>
            <a:endParaRPr lang="en-US" sz="2000" dirty="0"/>
          </a:p>
        </p:txBody>
      </p:sp>
      <p:pic>
        <p:nvPicPr>
          <p:cNvPr id="5" name="Picture 4">
            <a:extLst>
              <a:ext uri="{FF2B5EF4-FFF2-40B4-BE49-F238E27FC236}">
                <a16:creationId xmlns:a16="http://schemas.microsoft.com/office/drawing/2014/main" id="{41B7A15B-6210-476E-B063-BDFF42F5CE19}"/>
              </a:ext>
            </a:extLst>
          </p:cNvPr>
          <p:cNvPicPr>
            <a:picLocks noChangeAspect="1"/>
          </p:cNvPicPr>
          <p:nvPr/>
        </p:nvPicPr>
        <p:blipFill rotWithShape="1">
          <a:blip r:embed="rId2"/>
          <a:srcRect b="65379"/>
          <a:stretch/>
        </p:blipFill>
        <p:spPr>
          <a:xfrm>
            <a:off x="595933" y="3284984"/>
            <a:ext cx="7905750" cy="646331"/>
          </a:xfrm>
          <a:prstGeom prst="rect">
            <a:avLst/>
          </a:prstGeom>
        </p:spPr>
      </p:pic>
      <p:pic>
        <p:nvPicPr>
          <p:cNvPr id="8" name="Picture 7">
            <a:extLst>
              <a:ext uri="{FF2B5EF4-FFF2-40B4-BE49-F238E27FC236}">
                <a16:creationId xmlns:a16="http://schemas.microsoft.com/office/drawing/2014/main" id="{0C13FA9F-B37C-4F2F-BD0B-A3A23F2E3386}"/>
              </a:ext>
            </a:extLst>
          </p:cNvPr>
          <p:cNvPicPr>
            <a:picLocks noChangeAspect="1"/>
          </p:cNvPicPr>
          <p:nvPr/>
        </p:nvPicPr>
        <p:blipFill rotWithShape="1">
          <a:blip r:embed="rId2"/>
          <a:srcRect t="34714" b="22884"/>
          <a:stretch/>
        </p:blipFill>
        <p:spPr>
          <a:xfrm>
            <a:off x="595933" y="3919572"/>
            <a:ext cx="7905750" cy="791597"/>
          </a:xfrm>
          <a:prstGeom prst="rect">
            <a:avLst/>
          </a:prstGeom>
        </p:spPr>
      </p:pic>
      <p:sp>
        <p:nvSpPr>
          <p:cNvPr id="4" name="TextBox 3">
            <a:extLst>
              <a:ext uri="{FF2B5EF4-FFF2-40B4-BE49-F238E27FC236}">
                <a16:creationId xmlns:a16="http://schemas.microsoft.com/office/drawing/2014/main" id="{CF5D0A06-1FA3-5F46-93FF-66BA7717CC6A}"/>
              </a:ext>
            </a:extLst>
          </p:cNvPr>
          <p:cNvSpPr txBox="1"/>
          <p:nvPr/>
        </p:nvSpPr>
        <p:spPr>
          <a:xfrm>
            <a:off x="8890000" y="2603500"/>
            <a:ext cx="184731" cy="646331"/>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0AC8E56A-2BFA-8BC4-F9A9-4CC2D98A92B9}"/>
              </a:ext>
            </a:extLst>
          </p:cNvPr>
          <p:cNvSpPr txBox="1"/>
          <p:nvPr/>
        </p:nvSpPr>
        <p:spPr bwMode="auto">
          <a:xfrm>
            <a:off x="165380" y="5949280"/>
            <a:ext cx="2030355" cy="338554"/>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1600" b="1" i="0" dirty="0" err="1">
                <a:solidFill>
                  <a:schemeClr val="tx1"/>
                </a:solidFill>
                <a:effectLst/>
                <a:latin typeface="Roboto" panose="02000000000000000000" pitchFamily="2" charset="0"/>
              </a:rPr>
              <a:t>GeoInformatica</a:t>
            </a:r>
            <a:r>
              <a:rPr lang="en-US" sz="1600" b="1" i="0" dirty="0">
                <a:solidFill>
                  <a:schemeClr val="tx1"/>
                </a:solidFill>
                <a:effectLst/>
                <a:latin typeface="Roboto" panose="02000000000000000000" pitchFamily="2" charset="0"/>
              </a:rPr>
              <a:t> '19</a:t>
            </a:r>
            <a:endParaRPr lang="en-US" sz="1600" dirty="0">
              <a:solidFill>
                <a:schemeClr val="tx1"/>
              </a:solidFill>
            </a:endParaRPr>
          </a:p>
        </p:txBody>
      </p:sp>
      <p:sp>
        <p:nvSpPr>
          <p:cNvPr id="13" name="TextBox 12">
            <a:extLst>
              <a:ext uri="{FF2B5EF4-FFF2-40B4-BE49-F238E27FC236}">
                <a16:creationId xmlns:a16="http://schemas.microsoft.com/office/drawing/2014/main" id="{7A4ED31E-84C4-01B6-413F-A96BFFB2CDF4}"/>
              </a:ext>
            </a:extLst>
          </p:cNvPr>
          <p:cNvSpPr txBox="1"/>
          <p:nvPr/>
        </p:nvSpPr>
        <p:spPr bwMode="auto">
          <a:xfrm>
            <a:off x="2051721" y="5949280"/>
            <a:ext cx="1008112" cy="338554"/>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1600" b="1" i="0" dirty="0">
                <a:solidFill>
                  <a:schemeClr val="tx1"/>
                </a:solidFill>
                <a:effectLst/>
                <a:latin typeface="Roboto" panose="02000000000000000000" pitchFamily="2" charset="0"/>
              </a:rPr>
              <a:t>MDM ‘18</a:t>
            </a:r>
            <a:endParaRPr lang="en-US" sz="1600" dirty="0">
              <a:solidFill>
                <a:schemeClr val="tx1"/>
              </a:solidFill>
            </a:endParaRPr>
          </a:p>
        </p:txBody>
      </p:sp>
      <p:sp>
        <p:nvSpPr>
          <p:cNvPr id="6" name="Slide Number Placeholder 5">
            <a:extLst>
              <a:ext uri="{FF2B5EF4-FFF2-40B4-BE49-F238E27FC236}">
                <a16:creationId xmlns:a16="http://schemas.microsoft.com/office/drawing/2014/main" id="{7B1186EB-2A73-51C6-D767-EDF2AF2C0607}"/>
              </a:ext>
            </a:extLst>
          </p:cNvPr>
          <p:cNvSpPr>
            <a:spLocks noGrp="1"/>
          </p:cNvSpPr>
          <p:nvPr>
            <p:ph type="sldNum" sz="quarter" idx="12"/>
          </p:nvPr>
        </p:nvSpPr>
        <p:spPr/>
        <p:txBody>
          <a:bodyPr/>
          <a:lstStyle/>
          <a:p>
            <a:fld id="{7DDC6E19-E111-4960-B4D1-A336F8663A94}" type="slidenum">
              <a:rPr lang="en-US" smtClean="0"/>
              <a:pPr/>
              <a:t>22</a:t>
            </a:fld>
            <a:endParaRPr lang="en-US" dirty="0"/>
          </a:p>
        </p:txBody>
      </p:sp>
    </p:spTree>
    <p:extLst>
      <p:ext uri="{BB962C8B-B14F-4D97-AF65-F5344CB8AC3E}">
        <p14:creationId xmlns:p14="http://schemas.microsoft.com/office/powerpoint/2010/main" val="4940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59726-34EE-2F46-F670-94E20C10BDE0}"/>
              </a:ext>
            </a:extLst>
          </p:cNvPr>
          <p:cNvPicPr>
            <a:picLocks noChangeAspect="1"/>
          </p:cNvPicPr>
          <p:nvPr/>
        </p:nvPicPr>
        <p:blipFill>
          <a:blip r:embed="rId3"/>
          <a:stretch>
            <a:fillRect/>
          </a:stretch>
        </p:blipFill>
        <p:spPr>
          <a:xfrm>
            <a:off x="251520" y="1268760"/>
            <a:ext cx="4380895" cy="3168352"/>
          </a:xfrm>
          <a:prstGeom prst="rect">
            <a:avLst/>
          </a:prstGeom>
        </p:spPr>
      </p:pic>
      <p:pic>
        <p:nvPicPr>
          <p:cNvPr id="7" name="Picture 6">
            <a:extLst>
              <a:ext uri="{FF2B5EF4-FFF2-40B4-BE49-F238E27FC236}">
                <a16:creationId xmlns:a16="http://schemas.microsoft.com/office/drawing/2014/main" id="{28194BA5-10B9-A01C-629B-4476AB3328AB}"/>
              </a:ext>
            </a:extLst>
          </p:cNvPr>
          <p:cNvPicPr>
            <a:picLocks noChangeAspect="1"/>
          </p:cNvPicPr>
          <p:nvPr/>
        </p:nvPicPr>
        <p:blipFill>
          <a:blip r:embed="rId4"/>
          <a:stretch>
            <a:fillRect/>
          </a:stretch>
        </p:blipFill>
        <p:spPr>
          <a:xfrm>
            <a:off x="4643670" y="1475149"/>
            <a:ext cx="4266999" cy="2961963"/>
          </a:xfrm>
          <a:prstGeom prst="rect">
            <a:avLst/>
          </a:prstGeom>
        </p:spPr>
      </p:pic>
      <p:sp>
        <p:nvSpPr>
          <p:cNvPr id="12" name="TextBox 11">
            <a:extLst>
              <a:ext uri="{FF2B5EF4-FFF2-40B4-BE49-F238E27FC236}">
                <a16:creationId xmlns:a16="http://schemas.microsoft.com/office/drawing/2014/main" id="{FFADB8EC-CD98-3196-CDA9-F8AAEA447CE3}"/>
              </a:ext>
            </a:extLst>
          </p:cNvPr>
          <p:cNvSpPr txBox="1"/>
          <p:nvPr/>
        </p:nvSpPr>
        <p:spPr>
          <a:xfrm>
            <a:off x="323528" y="4427038"/>
            <a:ext cx="4572034" cy="307777"/>
          </a:xfrm>
          <a:prstGeom prst="rect">
            <a:avLst/>
          </a:prstGeom>
          <a:noFill/>
        </p:spPr>
        <p:txBody>
          <a:bodyPr wrap="square">
            <a:spAutoFit/>
          </a:bodyPr>
          <a:lstStyle/>
          <a:p>
            <a:r>
              <a:rPr lang="it-IT" sz="1400" dirty="0"/>
              <a:t>Ulianova, S.: Cardiovascular disease dataset (2019)</a:t>
            </a:r>
            <a:endParaRPr lang="en-US" sz="1400" dirty="0"/>
          </a:p>
        </p:txBody>
      </p:sp>
      <p:sp>
        <p:nvSpPr>
          <p:cNvPr id="2" name="Title 1">
            <a:extLst>
              <a:ext uri="{FF2B5EF4-FFF2-40B4-BE49-F238E27FC236}">
                <a16:creationId xmlns:a16="http://schemas.microsoft.com/office/drawing/2014/main" id="{C26578C4-1612-F4A4-3E96-AF19428872AA}"/>
              </a:ext>
            </a:extLst>
          </p:cNvPr>
          <p:cNvSpPr>
            <a:spLocks noGrp="1"/>
          </p:cNvSpPr>
          <p:nvPr>
            <p:ph type="title"/>
          </p:nvPr>
        </p:nvSpPr>
        <p:spPr/>
        <p:txBody>
          <a:bodyPr/>
          <a:lstStyle/>
          <a:p>
            <a:r>
              <a:rPr lang="en-US" dirty="0"/>
              <a:t>Data </a:t>
            </a:r>
            <a:r>
              <a:rPr lang="en-US" dirty="0" err="1"/>
              <a:t>Postdiction</a:t>
            </a:r>
            <a:r>
              <a:rPr lang="en-US" dirty="0"/>
              <a:t> Example</a:t>
            </a:r>
          </a:p>
        </p:txBody>
      </p:sp>
      <p:sp>
        <p:nvSpPr>
          <p:cNvPr id="9" name="Slide Number Placeholder 8">
            <a:extLst>
              <a:ext uri="{FF2B5EF4-FFF2-40B4-BE49-F238E27FC236}">
                <a16:creationId xmlns:a16="http://schemas.microsoft.com/office/drawing/2014/main" id="{048EBEF3-844C-5FA7-5BF9-6FBE5F5D6169}"/>
              </a:ext>
            </a:extLst>
          </p:cNvPr>
          <p:cNvSpPr>
            <a:spLocks noGrp="1"/>
          </p:cNvSpPr>
          <p:nvPr>
            <p:ph type="sldNum" sz="quarter" idx="12"/>
          </p:nvPr>
        </p:nvSpPr>
        <p:spPr/>
        <p:txBody>
          <a:bodyPr/>
          <a:lstStyle/>
          <a:p>
            <a:fld id="{7DDC6E19-E111-4960-B4D1-A336F8663A94}" type="slidenum">
              <a:rPr lang="en-US" smtClean="0"/>
              <a:pPr/>
              <a:t>23</a:t>
            </a:fld>
            <a:endParaRPr lang="en-US" dirty="0"/>
          </a:p>
        </p:txBody>
      </p:sp>
    </p:spTree>
    <p:extLst>
      <p:ext uri="{BB962C8B-B14F-4D97-AF65-F5344CB8AC3E}">
        <p14:creationId xmlns:p14="http://schemas.microsoft.com/office/powerpoint/2010/main" val="175780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6492-4EF3-483D-9916-C16EF989849B}"/>
              </a:ext>
            </a:extLst>
          </p:cNvPr>
          <p:cNvSpPr>
            <a:spLocks noGrp="1"/>
          </p:cNvSpPr>
          <p:nvPr>
            <p:ph type="title"/>
          </p:nvPr>
        </p:nvSpPr>
        <p:spPr/>
        <p:txBody>
          <a:bodyPr/>
          <a:lstStyle/>
          <a:p>
            <a:r>
              <a:rPr lang="en-US" dirty="0"/>
              <a:t>Decaying: DP</a:t>
            </a:r>
            <a:r>
              <a:rPr lang="en-US" sz="4800" b="1" dirty="0">
                <a:solidFill>
                  <a:srgbClr val="FF0000"/>
                </a:solidFill>
              </a:rPr>
              <a:t> </a:t>
            </a:r>
            <a:r>
              <a:rPr lang="en-US" dirty="0"/>
              <a:t>Component</a:t>
            </a:r>
          </a:p>
        </p:txBody>
      </p:sp>
      <p:sp>
        <p:nvSpPr>
          <p:cNvPr id="3" name="Content Placeholder 2">
            <a:extLst>
              <a:ext uri="{FF2B5EF4-FFF2-40B4-BE49-F238E27FC236}">
                <a16:creationId xmlns:a16="http://schemas.microsoft.com/office/drawing/2014/main" id="{5A3D6CAF-01E0-4992-A155-BADE75FFAA4B}"/>
              </a:ext>
            </a:extLst>
          </p:cNvPr>
          <p:cNvSpPr>
            <a:spLocks noGrp="1"/>
          </p:cNvSpPr>
          <p:nvPr>
            <p:ph idx="1"/>
          </p:nvPr>
        </p:nvSpPr>
        <p:spPr>
          <a:xfrm>
            <a:off x="332943" y="1052736"/>
            <a:ext cx="8435280" cy="2231578"/>
          </a:xfrm>
        </p:spPr>
        <p:txBody>
          <a:bodyPr/>
          <a:lstStyle/>
          <a:p>
            <a:r>
              <a:rPr lang="en-US" sz="2800" dirty="0"/>
              <a:t>TBD-DP </a:t>
            </a:r>
            <a:r>
              <a:rPr lang="en-US" dirty="0"/>
              <a:t>Component </a:t>
            </a:r>
            <a:r>
              <a:rPr lang="en-US" sz="2800" dirty="0"/>
              <a:t>Overview</a:t>
            </a:r>
          </a:p>
          <a:p>
            <a:pPr lvl="1"/>
            <a:r>
              <a:rPr lang="en-US" sz="2400" b="1" i="1" dirty="0"/>
              <a:t>Construction</a:t>
            </a:r>
            <a:r>
              <a:rPr lang="en-US" sz="2400" b="1" dirty="0"/>
              <a:t> algorithm: </a:t>
            </a:r>
            <a:r>
              <a:rPr lang="en-US" sz="2400" dirty="0"/>
              <a:t>construct a </a:t>
            </a:r>
            <a:r>
              <a:rPr lang="en-US" sz="2400" b="1" dirty="0"/>
              <a:t>DP-tree (B) </a:t>
            </a:r>
            <a:r>
              <a:rPr lang="en-US" sz="2400" dirty="0"/>
              <a:t>for a percentage </a:t>
            </a:r>
            <a:r>
              <a:rPr lang="en-US" sz="2400" b="1" dirty="0"/>
              <a:t>(f) </a:t>
            </a:r>
            <a:r>
              <a:rPr lang="en-US" sz="2400" dirty="0"/>
              <a:t>of the historic data</a:t>
            </a:r>
            <a:r>
              <a:rPr lang="en-US" sz="2400" b="1" dirty="0"/>
              <a:t> (D), denoted as D’</a:t>
            </a:r>
            <a:r>
              <a:rPr lang="en-US" sz="2400" dirty="0"/>
              <a:t>. </a:t>
            </a:r>
          </a:p>
          <a:p>
            <a:pPr lvl="2"/>
            <a:r>
              <a:rPr lang="en-US" sz="2000" dirty="0"/>
              <a:t>Delete </a:t>
            </a:r>
            <a:r>
              <a:rPr lang="en-US" sz="2000" b="1" dirty="0"/>
              <a:t>D’ </a:t>
            </a:r>
            <a:r>
              <a:rPr lang="en-US" sz="2000" dirty="0"/>
              <a:t>and retain </a:t>
            </a:r>
            <a:r>
              <a:rPr lang="en-US" sz="2000" b="1" dirty="0"/>
              <a:t>B</a:t>
            </a:r>
            <a:r>
              <a:rPr lang="en-US" sz="2000" dirty="0"/>
              <a:t> for data recovery</a:t>
            </a:r>
            <a:r>
              <a:rPr lang="en-US" sz="2000" b="1" dirty="0"/>
              <a:t>.</a:t>
            </a:r>
            <a:endParaRPr lang="en-US" sz="2000" b="1" dirty="0">
              <a:solidFill>
                <a:srgbClr val="FF0000"/>
              </a:solidFill>
            </a:endParaRPr>
          </a:p>
          <a:p>
            <a:pPr lvl="1"/>
            <a:r>
              <a:rPr lang="en-US" sz="2400" b="1" i="1" dirty="0"/>
              <a:t>Recovery</a:t>
            </a:r>
            <a:r>
              <a:rPr lang="en-US" sz="2400" b="1" dirty="0"/>
              <a:t> algorithm: </a:t>
            </a:r>
            <a:r>
              <a:rPr lang="en-US" sz="2400" dirty="0"/>
              <a:t>use </a:t>
            </a:r>
            <a:r>
              <a:rPr lang="en-US" sz="2400" b="1" dirty="0"/>
              <a:t>{B, D-D’}</a:t>
            </a:r>
            <a:r>
              <a:rPr lang="en-US" sz="2400" dirty="0"/>
              <a:t> to recover </a:t>
            </a:r>
            <a:r>
              <a:rPr lang="en-US" sz="2400" b="1" dirty="0"/>
              <a:t>any past </a:t>
            </a:r>
            <a:r>
              <a:rPr lang="en-US" sz="2400" dirty="0"/>
              <a:t>data blocks, upon demand. </a:t>
            </a:r>
          </a:p>
          <a:p>
            <a:pPr lvl="2"/>
            <a:r>
              <a:rPr lang="en-US" sz="2000" b="1" dirty="0">
                <a:solidFill>
                  <a:srgbClr val="FF0000"/>
                </a:solidFill>
              </a:rPr>
              <a:t>D = </a:t>
            </a:r>
            <a:r>
              <a:rPr lang="en-US" sz="2000" dirty="0"/>
              <a:t>full data resolution and </a:t>
            </a:r>
            <a:r>
              <a:rPr lang="en-US" sz="2000" b="1" dirty="0">
                <a:solidFill>
                  <a:srgbClr val="FF0000"/>
                </a:solidFill>
              </a:rPr>
              <a:t> B =</a:t>
            </a:r>
            <a:r>
              <a:rPr lang="en-US" sz="2000" dirty="0"/>
              <a:t> model data resolution</a:t>
            </a:r>
          </a:p>
        </p:txBody>
      </p:sp>
      <p:pic>
        <p:nvPicPr>
          <p:cNvPr id="7" name="Picture 6">
            <a:extLst>
              <a:ext uri="{FF2B5EF4-FFF2-40B4-BE49-F238E27FC236}">
                <a16:creationId xmlns:a16="http://schemas.microsoft.com/office/drawing/2014/main" id="{BB47B43C-4E89-4FB6-89BE-F999087CA55B}"/>
              </a:ext>
            </a:extLst>
          </p:cNvPr>
          <p:cNvPicPr>
            <a:picLocks noChangeAspect="1"/>
          </p:cNvPicPr>
          <p:nvPr/>
        </p:nvPicPr>
        <p:blipFill>
          <a:blip r:embed="rId2"/>
          <a:stretch>
            <a:fillRect/>
          </a:stretch>
        </p:blipFill>
        <p:spPr>
          <a:xfrm>
            <a:off x="2123728" y="5157192"/>
            <a:ext cx="5338936" cy="813827"/>
          </a:xfrm>
          <a:prstGeom prst="rect">
            <a:avLst/>
          </a:prstGeom>
        </p:spPr>
      </p:pic>
      <p:pic>
        <p:nvPicPr>
          <p:cNvPr id="8" name="Picture 7">
            <a:extLst>
              <a:ext uri="{FF2B5EF4-FFF2-40B4-BE49-F238E27FC236}">
                <a16:creationId xmlns:a16="http://schemas.microsoft.com/office/drawing/2014/main" id="{D6EC706E-6B4B-4F89-8CAA-4F0C73286CB0}"/>
              </a:ext>
            </a:extLst>
          </p:cNvPr>
          <p:cNvPicPr>
            <a:picLocks noChangeAspect="1"/>
          </p:cNvPicPr>
          <p:nvPr/>
        </p:nvPicPr>
        <p:blipFill>
          <a:blip r:embed="rId3"/>
          <a:stretch>
            <a:fillRect/>
          </a:stretch>
        </p:blipFill>
        <p:spPr>
          <a:xfrm>
            <a:off x="2123728" y="3989102"/>
            <a:ext cx="5437270" cy="1981917"/>
          </a:xfrm>
          <a:prstGeom prst="rect">
            <a:avLst/>
          </a:prstGeom>
        </p:spPr>
      </p:pic>
      <p:pic>
        <p:nvPicPr>
          <p:cNvPr id="9" name="Picture 8">
            <a:extLst>
              <a:ext uri="{FF2B5EF4-FFF2-40B4-BE49-F238E27FC236}">
                <a16:creationId xmlns:a16="http://schemas.microsoft.com/office/drawing/2014/main" id="{6E75745E-9A17-4466-B070-4B7C78BDD06B}"/>
              </a:ext>
            </a:extLst>
          </p:cNvPr>
          <p:cNvPicPr>
            <a:picLocks noChangeAspect="1"/>
          </p:cNvPicPr>
          <p:nvPr/>
        </p:nvPicPr>
        <p:blipFill>
          <a:blip r:embed="rId4"/>
          <a:stretch>
            <a:fillRect/>
          </a:stretch>
        </p:blipFill>
        <p:spPr>
          <a:xfrm>
            <a:off x="2051720" y="3851853"/>
            <a:ext cx="5930852" cy="2351159"/>
          </a:xfrm>
          <a:prstGeom prst="rect">
            <a:avLst/>
          </a:prstGeom>
        </p:spPr>
      </p:pic>
      <p:pic>
        <p:nvPicPr>
          <p:cNvPr id="10" name="Picture 9">
            <a:extLst>
              <a:ext uri="{FF2B5EF4-FFF2-40B4-BE49-F238E27FC236}">
                <a16:creationId xmlns:a16="http://schemas.microsoft.com/office/drawing/2014/main" id="{E4CD02A2-105F-4B97-9DA6-17D41F91A21F}"/>
              </a:ext>
            </a:extLst>
          </p:cNvPr>
          <p:cNvPicPr>
            <a:picLocks noChangeAspect="1"/>
          </p:cNvPicPr>
          <p:nvPr/>
        </p:nvPicPr>
        <p:blipFill>
          <a:blip r:embed="rId5"/>
          <a:stretch>
            <a:fillRect/>
          </a:stretch>
        </p:blipFill>
        <p:spPr>
          <a:xfrm>
            <a:off x="2051720" y="3864990"/>
            <a:ext cx="5521144" cy="2188509"/>
          </a:xfrm>
          <a:prstGeom prst="rect">
            <a:avLst/>
          </a:prstGeom>
        </p:spPr>
      </p:pic>
      <p:sp>
        <p:nvSpPr>
          <p:cNvPr id="4" name="Slide Number Placeholder 3">
            <a:extLst>
              <a:ext uri="{FF2B5EF4-FFF2-40B4-BE49-F238E27FC236}">
                <a16:creationId xmlns:a16="http://schemas.microsoft.com/office/drawing/2014/main" id="{3EB6DBAB-EC72-4637-1BD6-36E4616A23EA}"/>
              </a:ext>
            </a:extLst>
          </p:cNvPr>
          <p:cNvSpPr>
            <a:spLocks noGrp="1"/>
          </p:cNvSpPr>
          <p:nvPr>
            <p:ph type="sldNum" sz="quarter" idx="12"/>
          </p:nvPr>
        </p:nvSpPr>
        <p:spPr/>
        <p:txBody>
          <a:bodyPr/>
          <a:lstStyle/>
          <a:p>
            <a:fld id="{7DDC6E19-E111-4960-B4D1-A336F8663A94}" type="slidenum">
              <a:rPr lang="en-US" smtClean="0"/>
              <a:pPr/>
              <a:t>24</a:t>
            </a:fld>
            <a:endParaRPr lang="en-US" dirty="0"/>
          </a:p>
        </p:txBody>
      </p:sp>
    </p:spTree>
    <p:extLst>
      <p:ext uri="{BB962C8B-B14F-4D97-AF65-F5344CB8AC3E}">
        <p14:creationId xmlns:p14="http://schemas.microsoft.com/office/powerpoint/2010/main" val="2280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Experimental Methodology</a:t>
            </a:r>
          </a:p>
        </p:txBody>
      </p:sp>
      <p:sp>
        <p:nvSpPr>
          <p:cNvPr id="3" name="Content Placeholder 2"/>
          <p:cNvSpPr>
            <a:spLocks noGrp="1"/>
          </p:cNvSpPr>
          <p:nvPr>
            <p:ph idx="1"/>
          </p:nvPr>
        </p:nvSpPr>
        <p:spPr>
          <a:xfrm>
            <a:off x="457200" y="1124744"/>
            <a:ext cx="8291264" cy="5007256"/>
          </a:xfrm>
        </p:spPr>
        <p:txBody>
          <a:bodyPr/>
          <a:lstStyle/>
          <a:p>
            <a:r>
              <a:rPr lang="en-US" sz="2800" dirty="0"/>
              <a:t>To evaluate </a:t>
            </a:r>
            <a:r>
              <a:rPr lang="en-US" sz="2800" i="1" dirty="0"/>
              <a:t>DP </a:t>
            </a:r>
            <a:r>
              <a:rPr lang="en-US" i="1" dirty="0"/>
              <a:t>component</a:t>
            </a:r>
            <a:r>
              <a:rPr lang="en-US" sz="2800" dirty="0"/>
              <a:t>, we have implemented a </a:t>
            </a:r>
            <a:r>
              <a:rPr lang="en-US" sz="2800" b="1" dirty="0"/>
              <a:t>trace-driven</a:t>
            </a:r>
            <a:r>
              <a:rPr lang="en-US" sz="2800" dirty="0"/>
              <a:t> experimental testbed:</a:t>
            </a:r>
          </a:p>
          <a:p>
            <a:pPr lvl="1"/>
            <a:r>
              <a:rPr lang="en-US" sz="2400" dirty="0"/>
              <a:t>Compared Approaches/Algorithms:</a:t>
            </a:r>
          </a:p>
          <a:p>
            <a:pPr lvl="2"/>
            <a:r>
              <a:rPr lang="en-US" sz="1600" b="1" dirty="0"/>
              <a:t>RAW: </a:t>
            </a:r>
            <a:r>
              <a:rPr lang="en-US" sz="1600" dirty="0"/>
              <a:t>does not apply any decaying.</a:t>
            </a:r>
          </a:p>
          <a:p>
            <a:pPr lvl="2"/>
            <a:r>
              <a:rPr lang="en-US" sz="1600" b="1" dirty="0"/>
              <a:t>COMPRESSION: </a:t>
            </a:r>
            <a:r>
              <a:rPr lang="en-US" sz="1600" dirty="0"/>
              <a:t>the decayed dataset is compressed with the GZIP library (used in </a:t>
            </a:r>
            <a:r>
              <a:rPr lang="en-US" sz="1600" i="1" dirty="0"/>
              <a:t>SPATE @</a:t>
            </a:r>
            <a:r>
              <a:rPr lang="en-US" sz="1600" dirty="0"/>
              <a:t> ICDE’17)</a:t>
            </a:r>
          </a:p>
          <a:p>
            <a:pPr lvl="2"/>
            <a:r>
              <a:rPr lang="en-US" sz="1600" b="1" dirty="0"/>
              <a:t>SAMPLING: </a:t>
            </a:r>
            <a:r>
              <a:rPr lang="en-US" sz="1600" dirty="0"/>
              <a:t>a consecutive sampling algorithm used for achieving a 50% sample size on the decayed dataset.</a:t>
            </a:r>
          </a:p>
          <a:p>
            <a:pPr lvl="2"/>
            <a:r>
              <a:rPr lang="en-US" sz="1600" b="1" dirty="0"/>
              <a:t>RANDOM: </a:t>
            </a:r>
            <a:r>
              <a:rPr lang="en-US" sz="1600" dirty="0"/>
              <a:t>uniformly randomly select one record from the decayed dataset.</a:t>
            </a:r>
          </a:p>
          <a:p>
            <a:pPr lvl="2"/>
            <a:r>
              <a:rPr lang="en-US" sz="1600" b="1" dirty="0"/>
              <a:t>TBD-DP:  </a:t>
            </a:r>
            <a:r>
              <a:rPr lang="en-US" sz="1600" dirty="0"/>
              <a:t>the proposed technique in this work.</a:t>
            </a:r>
          </a:p>
          <a:p>
            <a:pPr lvl="1"/>
            <a:r>
              <a:rPr lang="en-US" sz="2400" dirty="0"/>
              <a:t>Metrics:</a:t>
            </a:r>
          </a:p>
          <a:p>
            <a:pPr lvl="2"/>
            <a:r>
              <a:rPr lang="en-US" sz="1600" b="1" dirty="0"/>
              <a:t>Storage Capacity(MB): </a:t>
            </a:r>
            <a:r>
              <a:rPr lang="en-US" sz="1600" dirty="0"/>
              <a:t>the total space to store data and index</a:t>
            </a:r>
          </a:p>
          <a:p>
            <a:pPr lvl="2"/>
            <a:r>
              <a:rPr lang="en-US" sz="1600" b="1" dirty="0"/>
              <a:t>Normalized Root Mean Square Error: </a:t>
            </a:r>
            <a:r>
              <a:rPr lang="en-US" sz="1600" dirty="0"/>
              <a:t>the error of the recovered data D′ using the well known NRMSE.</a:t>
            </a:r>
            <a:endParaRPr lang="en-US" sz="1600" dirty="0">
              <a:solidFill>
                <a:srgbClr val="FF0000"/>
              </a:solidFill>
            </a:endParaRPr>
          </a:p>
          <a:p>
            <a:pPr lvl="1"/>
            <a:endParaRPr lang="en-US" sz="2000" dirty="0"/>
          </a:p>
        </p:txBody>
      </p:sp>
      <p:sp>
        <p:nvSpPr>
          <p:cNvPr id="4" name="Slide Number Placeholder 3">
            <a:extLst>
              <a:ext uri="{FF2B5EF4-FFF2-40B4-BE49-F238E27FC236}">
                <a16:creationId xmlns:a16="http://schemas.microsoft.com/office/drawing/2014/main" id="{D8D7D10B-94A7-EE7F-5AA9-1C8A7F7640BF}"/>
              </a:ext>
            </a:extLst>
          </p:cNvPr>
          <p:cNvSpPr>
            <a:spLocks noGrp="1"/>
          </p:cNvSpPr>
          <p:nvPr>
            <p:ph type="sldNum" sz="quarter" idx="12"/>
          </p:nvPr>
        </p:nvSpPr>
        <p:spPr/>
        <p:txBody>
          <a:bodyPr/>
          <a:lstStyle/>
          <a:p>
            <a:fld id="{7DDC6E19-E111-4960-B4D1-A336F8663A94}" type="slidenum">
              <a:rPr lang="en-US" smtClean="0"/>
              <a:pPr/>
              <a:t>25</a:t>
            </a:fld>
            <a:endParaRPr lang="en-US" dirty="0"/>
          </a:p>
        </p:txBody>
      </p:sp>
    </p:spTree>
    <p:extLst>
      <p:ext uri="{BB962C8B-B14F-4D97-AF65-F5344CB8AC3E}">
        <p14:creationId xmlns:p14="http://schemas.microsoft.com/office/powerpoint/2010/main" val="17564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745E-C08B-451D-89FE-826A469AA027}"/>
              </a:ext>
            </a:extLst>
          </p:cNvPr>
          <p:cNvSpPr>
            <a:spLocks noGrp="1"/>
          </p:cNvSpPr>
          <p:nvPr>
            <p:ph type="title"/>
          </p:nvPr>
        </p:nvSpPr>
        <p:spPr/>
        <p:txBody>
          <a:bodyPr/>
          <a:lstStyle/>
          <a:p>
            <a:r>
              <a:rPr lang="en-US" dirty="0"/>
              <a:t>Experimental Datasets</a:t>
            </a:r>
          </a:p>
        </p:txBody>
      </p:sp>
      <p:sp>
        <p:nvSpPr>
          <p:cNvPr id="3" name="Content Placeholder 2">
            <a:extLst>
              <a:ext uri="{FF2B5EF4-FFF2-40B4-BE49-F238E27FC236}">
                <a16:creationId xmlns:a16="http://schemas.microsoft.com/office/drawing/2014/main" id="{B057BB4B-C6DB-4C6B-85FA-C48AE85D4025}"/>
              </a:ext>
            </a:extLst>
          </p:cNvPr>
          <p:cNvSpPr>
            <a:spLocks noGrp="1"/>
          </p:cNvSpPr>
          <p:nvPr>
            <p:ph idx="1"/>
          </p:nvPr>
        </p:nvSpPr>
        <p:spPr/>
        <p:txBody>
          <a:bodyPr/>
          <a:lstStyle/>
          <a:p>
            <a:r>
              <a:rPr lang="en-US" dirty="0"/>
              <a:t>We constructed 6 realistic KPI Queries based on an </a:t>
            </a:r>
            <a:r>
              <a:rPr lang="en-US" b="1" dirty="0"/>
              <a:t>anonymized TBD dataset </a:t>
            </a:r>
            <a:r>
              <a:rPr lang="en-US" dirty="0"/>
              <a:t>[ICDE17]:</a:t>
            </a:r>
          </a:p>
          <a:p>
            <a:pPr lvl="1"/>
            <a:r>
              <a:rPr lang="en-US" b="1" dirty="0"/>
              <a:t>Dataset: </a:t>
            </a:r>
            <a:r>
              <a:rPr lang="en-US" dirty="0"/>
              <a:t>3660 cells (CELL) coming from 2G, 3G and LTE antennas,100M NMS records, 300K users, ~10GB.</a:t>
            </a:r>
          </a:p>
          <a:p>
            <a:pPr lvl="1"/>
            <a:r>
              <a:rPr lang="en-US" b="1" dirty="0"/>
              <a:t>KPIs (Key Performance Indicators) Queries</a:t>
            </a:r>
            <a:r>
              <a:rPr lang="en-US" dirty="0"/>
              <a:t>: Calls (CS), Call Drops (CSD), </a:t>
            </a:r>
            <a:r>
              <a:rPr lang="en-US" dirty="0" err="1"/>
              <a:t>ThroughPut</a:t>
            </a:r>
            <a:r>
              <a:rPr lang="en-US" dirty="0"/>
              <a:t> (TP), Handover Attempts (HA), Handovers (HS), Call Setup Attempts (CSA), Call Setups (CS)</a:t>
            </a:r>
            <a:endParaRPr lang="en-US" sz="2400" dirty="0"/>
          </a:p>
        </p:txBody>
      </p:sp>
      <p:sp>
        <p:nvSpPr>
          <p:cNvPr id="4" name="Slide Number Placeholder 3">
            <a:extLst>
              <a:ext uri="{FF2B5EF4-FFF2-40B4-BE49-F238E27FC236}">
                <a16:creationId xmlns:a16="http://schemas.microsoft.com/office/drawing/2014/main" id="{CA336036-7550-9822-32D5-72390A45EE4D}"/>
              </a:ext>
            </a:extLst>
          </p:cNvPr>
          <p:cNvSpPr>
            <a:spLocks noGrp="1"/>
          </p:cNvSpPr>
          <p:nvPr>
            <p:ph type="sldNum" sz="quarter" idx="12"/>
          </p:nvPr>
        </p:nvSpPr>
        <p:spPr/>
        <p:txBody>
          <a:bodyPr/>
          <a:lstStyle/>
          <a:p>
            <a:fld id="{7DDC6E19-E111-4960-B4D1-A336F8663A94}" type="slidenum">
              <a:rPr lang="en-US" smtClean="0"/>
              <a:pPr/>
              <a:t>26</a:t>
            </a:fld>
            <a:endParaRPr lang="en-US" dirty="0"/>
          </a:p>
        </p:txBody>
      </p:sp>
    </p:spTree>
    <p:extLst>
      <p:ext uri="{BB962C8B-B14F-4D97-AF65-F5344CB8AC3E}">
        <p14:creationId xmlns:p14="http://schemas.microsoft.com/office/powerpoint/2010/main" val="306700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Testbed</a:t>
            </a:r>
          </a:p>
        </p:txBody>
      </p:sp>
      <p:sp>
        <p:nvSpPr>
          <p:cNvPr id="3" name="Content Placeholder 2"/>
          <p:cNvSpPr>
            <a:spLocks noGrp="1"/>
          </p:cNvSpPr>
          <p:nvPr>
            <p:ph idx="1"/>
          </p:nvPr>
        </p:nvSpPr>
        <p:spPr>
          <a:xfrm>
            <a:off x="457201" y="980728"/>
            <a:ext cx="8186766" cy="5073650"/>
          </a:xfrm>
        </p:spPr>
        <p:txBody>
          <a:bodyPr/>
          <a:lstStyle/>
          <a:p>
            <a:r>
              <a:rPr lang="en-US" sz="2400" b="1" dirty="0"/>
              <a:t>TBD Operating System Stack</a:t>
            </a:r>
          </a:p>
          <a:p>
            <a:pPr lvl="1"/>
            <a:r>
              <a:rPr lang="en-US" sz="2200" b="1" dirty="0"/>
              <a:t>Datacenter: </a:t>
            </a:r>
            <a:r>
              <a:rPr lang="en-US" sz="2200" dirty="0"/>
              <a:t>VMWare </a:t>
            </a:r>
            <a:r>
              <a:rPr lang="en-US" sz="2200" dirty="0" err="1"/>
              <a:t>ESXi</a:t>
            </a:r>
            <a:r>
              <a:rPr lang="en-US" sz="2200" dirty="0"/>
              <a:t> 5.0.0 Hosts</a:t>
            </a:r>
          </a:p>
          <a:p>
            <a:pPr lvl="1"/>
            <a:r>
              <a:rPr lang="en-US" sz="2200" b="1" dirty="0"/>
              <a:t>VMs: </a:t>
            </a:r>
            <a:r>
              <a:rPr lang="en-US" sz="2200" dirty="0"/>
              <a:t>4 Ubuntu 14.04 server images, each featuring: 8GB of RAM with 2 virtual CPUs (2.40GHz) </a:t>
            </a:r>
          </a:p>
          <a:p>
            <a:pPr lvl="1"/>
            <a:r>
              <a:rPr lang="en-US" sz="2200" b="1" dirty="0"/>
              <a:t>Storage Element: </a:t>
            </a:r>
            <a:r>
              <a:rPr lang="en-US" sz="2200" dirty="0"/>
              <a:t>Slow 7.2K RPM RAID-5 SAS, 6 </a:t>
            </a:r>
            <a:r>
              <a:rPr lang="en-US" sz="2200" dirty="0" err="1"/>
              <a:t>Gbps</a:t>
            </a:r>
            <a:r>
              <a:rPr lang="en-US" sz="2200" dirty="0"/>
              <a:t> disks. Each disk formatted in VMFS 5.54 (1MB block)</a:t>
            </a:r>
            <a:endParaRPr lang="en-US" sz="2400" b="1" dirty="0"/>
          </a:p>
        </p:txBody>
      </p:sp>
      <p:grpSp>
        <p:nvGrpSpPr>
          <p:cNvPr id="24" name="Group 23"/>
          <p:cNvGrpSpPr/>
          <p:nvPr/>
        </p:nvGrpSpPr>
        <p:grpSpPr>
          <a:xfrm>
            <a:off x="5877111" y="3630887"/>
            <a:ext cx="3024832" cy="2409354"/>
            <a:chOff x="6156176" y="5157192"/>
            <a:chExt cx="4248472" cy="3120199"/>
          </a:xfrm>
        </p:grpSpPr>
        <p:sp>
          <p:nvSpPr>
            <p:cNvPr id="4" name="Rectangle 3"/>
            <p:cNvSpPr/>
            <p:nvPr/>
          </p:nvSpPr>
          <p:spPr>
            <a:xfrm>
              <a:off x="6320431" y="534127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ectangle 4"/>
            <p:cNvSpPr/>
            <p:nvPr/>
          </p:nvSpPr>
          <p:spPr>
            <a:xfrm>
              <a:off x="8385526" y="534127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ectangle 5"/>
            <p:cNvSpPr/>
            <p:nvPr/>
          </p:nvSpPr>
          <p:spPr>
            <a:xfrm>
              <a:off x="6302755" y="6822489"/>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Rectangle 6"/>
            <p:cNvSpPr/>
            <p:nvPr/>
          </p:nvSpPr>
          <p:spPr>
            <a:xfrm>
              <a:off x="8399984" y="6839715"/>
              <a:ext cx="1743488" cy="13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Rectangle 7"/>
            <p:cNvSpPr/>
            <p:nvPr/>
          </p:nvSpPr>
          <p:spPr>
            <a:xfrm>
              <a:off x="6531486" y="6061415"/>
              <a:ext cx="3448053" cy="1422172"/>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Apache HIVE Warehouse</a:t>
              </a:r>
            </a:p>
            <a:p>
              <a:pPr algn="ctr"/>
              <a:endParaRPr lang="en-US" sz="1400" dirty="0">
                <a:solidFill>
                  <a:schemeClr val="tx1"/>
                </a:solidFill>
              </a:endParaRPr>
            </a:p>
            <a:p>
              <a:pPr algn="ctr"/>
              <a:endParaRPr lang="en-US" sz="900" dirty="0">
                <a:solidFill>
                  <a:schemeClr val="tx1"/>
                </a:solidFill>
              </a:endParaRPr>
            </a:p>
            <a:p>
              <a:pPr algn="ctr"/>
              <a:endParaRPr lang="en-US" sz="1200" dirty="0">
                <a:solidFill>
                  <a:schemeClr val="tx1"/>
                </a:solidFill>
              </a:endParaRPr>
            </a:p>
            <a:p>
              <a:pPr algn="ctr"/>
              <a:endParaRPr lang="en-US" sz="1400" dirty="0">
                <a:solidFill>
                  <a:schemeClr val="tx1"/>
                </a:solidFill>
              </a:endParaRPr>
            </a:p>
          </p:txBody>
        </p:sp>
        <p:sp>
          <p:nvSpPr>
            <p:cNvPr id="9" name="Frame 8"/>
            <p:cNvSpPr/>
            <p:nvPr/>
          </p:nvSpPr>
          <p:spPr>
            <a:xfrm>
              <a:off x="6156176" y="5157192"/>
              <a:ext cx="4248472" cy="3120199"/>
            </a:xfrm>
            <a:prstGeom prst="frame">
              <a:avLst>
                <a:gd name="adj1" fmla="val 933"/>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0" name="Rectangle 9"/>
            <p:cNvSpPr/>
            <p:nvPr/>
          </p:nvSpPr>
          <p:spPr>
            <a:xfrm>
              <a:off x="6950157" y="6515358"/>
              <a:ext cx="2790037" cy="849456"/>
            </a:xfrm>
            <a:prstGeom prst="rect">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Apache HDFS</a:t>
              </a:r>
            </a:p>
            <a:p>
              <a:pPr algn="ctr"/>
              <a:r>
                <a:rPr lang="en-US" sz="1800" dirty="0" err="1">
                  <a:solidFill>
                    <a:schemeClr val="tx1"/>
                  </a:solidFill>
                </a:rPr>
                <a:t>Filesystem</a:t>
              </a:r>
              <a:endParaRPr lang="en-US" sz="1800" dirty="0">
                <a:solidFill>
                  <a:schemeClr val="tx1"/>
                </a:solidFill>
              </a:endParaRPr>
            </a:p>
          </p:txBody>
        </p:sp>
        <p:sp>
          <p:nvSpPr>
            <p:cNvPr id="11" name="Lightning Bolt 10"/>
            <p:cNvSpPr/>
            <p:nvPr/>
          </p:nvSpPr>
          <p:spPr>
            <a:xfrm>
              <a:off x="7517518" y="5365123"/>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Lightning Bolt 11"/>
            <p:cNvSpPr/>
            <p:nvPr/>
          </p:nvSpPr>
          <p:spPr>
            <a:xfrm>
              <a:off x="9675385" y="5444595"/>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Lightning Bolt 12"/>
            <p:cNvSpPr/>
            <p:nvPr/>
          </p:nvSpPr>
          <p:spPr>
            <a:xfrm>
              <a:off x="6457911" y="5429076"/>
              <a:ext cx="373253" cy="472684"/>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Lightning Bolt 13"/>
            <p:cNvSpPr/>
            <p:nvPr/>
          </p:nvSpPr>
          <p:spPr>
            <a:xfrm>
              <a:off x="8531433" y="5370100"/>
              <a:ext cx="348873"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Lightning Bolt 14"/>
            <p:cNvSpPr/>
            <p:nvPr/>
          </p:nvSpPr>
          <p:spPr>
            <a:xfrm>
              <a:off x="8798497" y="7591460"/>
              <a:ext cx="269158" cy="54565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Lightning Bolt 15"/>
            <p:cNvSpPr/>
            <p:nvPr/>
          </p:nvSpPr>
          <p:spPr>
            <a:xfrm>
              <a:off x="9188652" y="7545932"/>
              <a:ext cx="269158" cy="54565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Lightning Bolt 16"/>
            <p:cNvSpPr/>
            <p:nvPr/>
          </p:nvSpPr>
          <p:spPr>
            <a:xfrm>
              <a:off x="9366841" y="7548333"/>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Lightning Bolt 17"/>
            <p:cNvSpPr/>
            <p:nvPr/>
          </p:nvSpPr>
          <p:spPr>
            <a:xfrm>
              <a:off x="6375523" y="7603378"/>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Lightning Bolt 18"/>
            <p:cNvSpPr/>
            <p:nvPr/>
          </p:nvSpPr>
          <p:spPr>
            <a:xfrm>
              <a:off x="7104703" y="7538358"/>
              <a:ext cx="789297" cy="54245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Lightning Bolt 19"/>
            <p:cNvSpPr/>
            <p:nvPr/>
          </p:nvSpPr>
          <p:spPr>
            <a:xfrm flipH="1">
              <a:off x="6961563" y="5381748"/>
              <a:ext cx="491030"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Lightning Bolt 20"/>
            <p:cNvSpPr/>
            <p:nvPr/>
          </p:nvSpPr>
          <p:spPr>
            <a:xfrm flipH="1">
              <a:off x="9115166" y="5402455"/>
              <a:ext cx="491030" cy="600589"/>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Rectangle 21"/>
            <p:cNvSpPr/>
            <p:nvPr/>
          </p:nvSpPr>
          <p:spPr>
            <a:xfrm>
              <a:off x="6435275" y="5252636"/>
              <a:ext cx="2439150" cy="518157"/>
            </a:xfrm>
            <a:prstGeom prst="rect">
              <a:avLst/>
            </a:prstGeom>
          </p:spPr>
          <p:txBody>
            <a:bodyPr wrap="none">
              <a:spAutoFit/>
            </a:bodyPr>
            <a:lstStyle/>
            <a:p>
              <a:r>
                <a:rPr lang="en-US" sz="2000" dirty="0"/>
                <a:t>SPARK Jobs</a:t>
              </a:r>
            </a:p>
          </p:txBody>
        </p:sp>
      </p:grpSp>
      <p:sp>
        <p:nvSpPr>
          <p:cNvPr id="25" name="Content Placeholder 2"/>
          <p:cNvSpPr txBox="1">
            <a:spLocks/>
          </p:cNvSpPr>
          <p:nvPr/>
        </p:nvSpPr>
        <p:spPr bwMode="auto">
          <a:xfrm>
            <a:off x="340849" y="3361808"/>
            <a:ext cx="5536262"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b="1" kern="0" dirty="0"/>
              <a:t>TBD Framework Stack</a:t>
            </a:r>
          </a:p>
          <a:p>
            <a:pPr lvl="1"/>
            <a:r>
              <a:rPr lang="en-US" sz="2000" kern="0" dirty="0"/>
              <a:t>Hadoop Distributed File System </a:t>
            </a:r>
            <a:r>
              <a:rPr lang="en-US" sz="2000" b="0" kern="0" dirty="0"/>
              <a:t>(HDFS) v2.5.2 	</a:t>
            </a:r>
          </a:p>
          <a:p>
            <a:pPr lvl="1"/>
            <a:r>
              <a:rPr lang="en-US" sz="2000" kern="0" dirty="0"/>
              <a:t>Apache Hive </a:t>
            </a:r>
            <a:r>
              <a:rPr lang="en-US" sz="2000" b="0" kern="0" dirty="0"/>
              <a:t>2.0 (online querying)</a:t>
            </a:r>
          </a:p>
          <a:p>
            <a:pPr lvl="1"/>
            <a:r>
              <a:rPr lang="en-US" sz="2000" kern="0" dirty="0"/>
              <a:t>Apache Spark </a:t>
            </a:r>
            <a:r>
              <a:rPr lang="en-US" sz="2000" b="0" kern="0" dirty="0"/>
              <a:t>1.6.0 (offline data processing)</a:t>
            </a:r>
          </a:p>
          <a:p>
            <a:pPr lvl="1"/>
            <a:r>
              <a:rPr lang="en-US" sz="2000" b="0" kern="0" dirty="0"/>
              <a:t>Python 3.6.3</a:t>
            </a:r>
          </a:p>
          <a:p>
            <a:pPr lvl="1"/>
            <a:r>
              <a:rPr lang="en-US" sz="2000" b="0" kern="0" dirty="0" err="1"/>
              <a:t>Tensorflow</a:t>
            </a:r>
            <a:r>
              <a:rPr lang="en-US" sz="2000" b="0" kern="0" dirty="0"/>
              <a:t> 1.7 (LSTM, RNN, GRU)</a:t>
            </a:r>
          </a:p>
        </p:txBody>
      </p:sp>
      <p:sp>
        <p:nvSpPr>
          <p:cNvPr id="23" name="Slide Number Placeholder 22">
            <a:extLst>
              <a:ext uri="{FF2B5EF4-FFF2-40B4-BE49-F238E27FC236}">
                <a16:creationId xmlns:a16="http://schemas.microsoft.com/office/drawing/2014/main" id="{6575D096-0454-7D54-337B-6FEA46AD95DE}"/>
              </a:ext>
            </a:extLst>
          </p:cNvPr>
          <p:cNvSpPr>
            <a:spLocks noGrp="1"/>
          </p:cNvSpPr>
          <p:nvPr>
            <p:ph type="sldNum" sz="quarter" idx="12"/>
          </p:nvPr>
        </p:nvSpPr>
        <p:spPr/>
        <p:txBody>
          <a:bodyPr/>
          <a:lstStyle/>
          <a:p>
            <a:fld id="{7DDC6E19-E111-4960-B4D1-A336F8663A94}" type="slidenum">
              <a:rPr lang="en-US" smtClean="0"/>
              <a:pPr/>
              <a:t>27</a:t>
            </a:fld>
            <a:endParaRPr lang="en-US" dirty="0"/>
          </a:p>
        </p:txBody>
      </p:sp>
    </p:spTree>
    <p:extLst>
      <p:ext uri="{BB962C8B-B14F-4D97-AF65-F5344CB8AC3E}">
        <p14:creationId xmlns:p14="http://schemas.microsoft.com/office/powerpoint/2010/main" val="8135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8ED5F1-C5EB-48D6-9AFA-EE582540E608}"/>
              </a:ext>
            </a:extLst>
          </p:cNvPr>
          <p:cNvPicPr>
            <a:picLocks noChangeAspect="1"/>
          </p:cNvPicPr>
          <p:nvPr/>
        </p:nvPicPr>
        <p:blipFill>
          <a:blip r:embed="rId2"/>
          <a:stretch>
            <a:fillRect/>
          </a:stretch>
        </p:blipFill>
        <p:spPr>
          <a:xfrm>
            <a:off x="4512449" y="1037190"/>
            <a:ext cx="4236015" cy="3119457"/>
          </a:xfrm>
          <a:prstGeom prst="rect">
            <a:avLst/>
          </a:prstGeom>
          <a:ln>
            <a:noFill/>
          </a:ln>
        </p:spPr>
      </p:pic>
      <p:pic>
        <p:nvPicPr>
          <p:cNvPr id="3" name="Picture 2">
            <a:extLst>
              <a:ext uri="{FF2B5EF4-FFF2-40B4-BE49-F238E27FC236}">
                <a16:creationId xmlns:a16="http://schemas.microsoft.com/office/drawing/2014/main" id="{5CD646F6-8815-47C7-B74D-D376FC6467E6}"/>
              </a:ext>
            </a:extLst>
          </p:cNvPr>
          <p:cNvPicPr>
            <a:picLocks noChangeAspect="1"/>
          </p:cNvPicPr>
          <p:nvPr/>
        </p:nvPicPr>
        <p:blipFill>
          <a:blip r:embed="rId3"/>
          <a:stretch>
            <a:fillRect/>
          </a:stretch>
        </p:blipFill>
        <p:spPr>
          <a:xfrm>
            <a:off x="177522" y="996324"/>
            <a:ext cx="4394477" cy="3265840"/>
          </a:xfrm>
          <a:prstGeom prst="rect">
            <a:avLst/>
          </a:prstGeom>
        </p:spPr>
      </p:pic>
      <p:sp>
        <p:nvSpPr>
          <p:cNvPr id="2" name="Title 1">
            <a:extLst>
              <a:ext uri="{FF2B5EF4-FFF2-40B4-BE49-F238E27FC236}">
                <a16:creationId xmlns:a16="http://schemas.microsoft.com/office/drawing/2014/main" id="{3F42EC5D-2A37-4FE0-BC5C-BE71EEF78A75}"/>
              </a:ext>
            </a:extLst>
          </p:cNvPr>
          <p:cNvSpPr>
            <a:spLocks noGrp="1"/>
          </p:cNvSpPr>
          <p:nvPr>
            <p:ph type="title"/>
          </p:nvPr>
        </p:nvSpPr>
        <p:spPr/>
        <p:txBody>
          <a:bodyPr/>
          <a:lstStyle/>
          <a:p>
            <a:r>
              <a:rPr lang="en-US" dirty="0"/>
              <a:t>Space and Accuracy</a:t>
            </a:r>
          </a:p>
        </p:txBody>
      </p:sp>
      <p:sp>
        <p:nvSpPr>
          <p:cNvPr id="6" name="Content Placeholder 2">
            <a:extLst>
              <a:ext uri="{FF2B5EF4-FFF2-40B4-BE49-F238E27FC236}">
                <a16:creationId xmlns:a16="http://schemas.microsoft.com/office/drawing/2014/main" id="{5F25DA8E-933C-4AA3-927C-04F30817378E}"/>
              </a:ext>
            </a:extLst>
          </p:cNvPr>
          <p:cNvSpPr txBox="1">
            <a:spLocks/>
          </p:cNvSpPr>
          <p:nvPr/>
        </p:nvSpPr>
        <p:spPr bwMode="auto">
          <a:xfrm>
            <a:off x="321740" y="4233151"/>
            <a:ext cx="8322226" cy="22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a:t>Observations:</a:t>
            </a:r>
          </a:p>
          <a:p>
            <a:pPr lvl="1"/>
            <a:r>
              <a:rPr lang="en-US" sz="1400" kern="0" dirty="0"/>
              <a:t>TBD-DP</a:t>
            </a:r>
            <a:r>
              <a:rPr lang="en-US" sz="1400" b="0" kern="0" dirty="0"/>
              <a:t> provides </a:t>
            </a:r>
            <a:r>
              <a:rPr lang="en-US" sz="1400" kern="0" dirty="0">
                <a:solidFill>
                  <a:srgbClr val="007A37"/>
                </a:solidFill>
              </a:rPr>
              <a:t>25%, 50% </a:t>
            </a:r>
            <a:r>
              <a:rPr lang="en-US" sz="1400" b="0" kern="0" dirty="0"/>
              <a:t>better </a:t>
            </a:r>
            <a:r>
              <a:rPr lang="en-US" sz="1400" kern="0" dirty="0">
                <a:solidFill>
                  <a:srgbClr val="007A37"/>
                </a:solidFill>
              </a:rPr>
              <a:t>space</a:t>
            </a:r>
            <a:r>
              <a:rPr lang="en-US" sz="1400" b="0" kern="0" dirty="0"/>
              <a:t> </a:t>
            </a:r>
            <a:r>
              <a:rPr lang="en-US" sz="1400" kern="0" dirty="0">
                <a:solidFill>
                  <a:srgbClr val="007A37"/>
                </a:solidFill>
              </a:rPr>
              <a:t>capacity</a:t>
            </a:r>
            <a:r>
              <a:rPr lang="en-US" sz="1400" b="0" kern="0" dirty="0"/>
              <a:t> than </a:t>
            </a:r>
            <a:r>
              <a:rPr lang="en-US" sz="1400" kern="0" dirty="0"/>
              <a:t>COMPRESSION</a:t>
            </a:r>
            <a:r>
              <a:rPr lang="en-US" sz="1400" b="0" kern="0" dirty="0"/>
              <a:t> and </a:t>
            </a:r>
            <a:r>
              <a:rPr lang="en-US" sz="1400" kern="0" dirty="0"/>
              <a:t>RAW</a:t>
            </a:r>
            <a:r>
              <a:rPr lang="en-US" sz="1400" b="0" kern="0" dirty="0"/>
              <a:t>, respectively.</a:t>
            </a:r>
          </a:p>
          <a:p>
            <a:pPr lvl="1"/>
            <a:r>
              <a:rPr lang="en-US" sz="1400" kern="0" dirty="0"/>
              <a:t>TBD-DP</a:t>
            </a:r>
            <a:r>
              <a:rPr lang="en-US" sz="1400" b="0" kern="0" dirty="0"/>
              <a:t> outperforms the </a:t>
            </a:r>
            <a:r>
              <a:rPr lang="en-US" sz="1400" kern="0" dirty="0"/>
              <a:t>SAMPLING</a:t>
            </a:r>
            <a:r>
              <a:rPr lang="en-US" sz="1400" b="0" kern="0" dirty="0"/>
              <a:t> approach by </a:t>
            </a:r>
            <a:r>
              <a:rPr lang="en-US" sz="1400" kern="0" dirty="0">
                <a:solidFill>
                  <a:srgbClr val="7030A0"/>
                </a:solidFill>
              </a:rPr>
              <a:t>50%</a:t>
            </a:r>
            <a:r>
              <a:rPr lang="en-US" sz="1400" kern="0" dirty="0">
                <a:solidFill>
                  <a:srgbClr val="007A37"/>
                </a:solidFill>
              </a:rPr>
              <a:t> </a:t>
            </a:r>
            <a:r>
              <a:rPr lang="en-US" sz="1400" b="0" kern="0" dirty="0"/>
              <a:t>in terms of </a:t>
            </a:r>
            <a:r>
              <a:rPr lang="en-US" sz="1400" kern="0" dirty="0"/>
              <a:t>NRMSE</a:t>
            </a:r>
            <a:r>
              <a:rPr lang="en-US" sz="1400" b="0" kern="0" dirty="0"/>
              <a:t>, on average, in all datasets. </a:t>
            </a:r>
          </a:p>
          <a:p>
            <a:pPr lvl="1"/>
            <a:r>
              <a:rPr lang="en-US" sz="1400" kern="0" dirty="0"/>
              <a:t>COMPRESSION </a:t>
            </a:r>
            <a:r>
              <a:rPr lang="en-US" sz="1400" b="0" kern="0" dirty="0"/>
              <a:t>approach provides an optimal </a:t>
            </a:r>
            <a:r>
              <a:rPr lang="en-US" sz="1400" kern="0" dirty="0">
                <a:solidFill>
                  <a:srgbClr val="FF2600"/>
                </a:solidFill>
              </a:rPr>
              <a:t>NRMSE = 0 </a:t>
            </a:r>
            <a:r>
              <a:rPr lang="en-US" sz="1400" b="0" kern="0" dirty="0"/>
              <a:t>(GZIP is lossless, but requires more space)</a:t>
            </a:r>
          </a:p>
          <a:p>
            <a:pPr lvl="1"/>
            <a:r>
              <a:rPr lang="en-US" sz="1400" kern="0" dirty="0"/>
              <a:t>TBD-DP</a:t>
            </a:r>
            <a:r>
              <a:rPr lang="en-US" sz="1400" b="0" kern="0" dirty="0"/>
              <a:t> could have been configured with a decay factor </a:t>
            </a:r>
            <a:r>
              <a:rPr lang="en-US" sz="1400" kern="0" dirty="0"/>
              <a:t>f=100%</a:t>
            </a:r>
            <a:r>
              <a:rPr lang="en-US" sz="1400" b="0" kern="0" dirty="0"/>
              <a:t> rather than </a:t>
            </a:r>
            <a:r>
              <a:rPr lang="en-US" sz="1400" kern="0" dirty="0"/>
              <a:t>f=50%, </a:t>
            </a:r>
            <a:r>
              <a:rPr lang="en-US" sz="1400" b="0" kern="0" dirty="0"/>
              <a:t>yielding even less space  (i.e., decay everything, retain only model approach)</a:t>
            </a:r>
          </a:p>
          <a:p>
            <a:pPr marL="457200" lvl="1" indent="0">
              <a:buNone/>
            </a:pPr>
            <a:endParaRPr lang="en-US" sz="1050" b="0" kern="0" dirty="0"/>
          </a:p>
          <a:p>
            <a:pPr lvl="1"/>
            <a:endParaRPr lang="en-US" sz="1200" b="0" kern="0" dirty="0"/>
          </a:p>
        </p:txBody>
      </p:sp>
      <p:sp>
        <p:nvSpPr>
          <p:cNvPr id="7" name="Oval 6">
            <a:extLst>
              <a:ext uri="{FF2B5EF4-FFF2-40B4-BE49-F238E27FC236}">
                <a16:creationId xmlns:a16="http://schemas.microsoft.com/office/drawing/2014/main" id="{B33A6792-45B9-4263-9EDC-C7D6883247DF}"/>
              </a:ext>
            </a:extLst>
          </p:cNvPr>
          <p:cNvSpPr/>
          <p:nvPr/>
        </p:nvSpPr>
        <p:spPr bwMode="auto">
          <a:xfrm>
            <a:off x="1403648" y="3116138"/>
            <a:ext cx="360040" cy="288032"/>
          </a:xfrm>
          <a:prstGeom prst="ellipse">
            <a:avLst/>
          </a:prstGeom>
          <a:noFill/>
          <a:ln w="38100" cap="flat" cmpd="sng" algn="ctr">
            <a:solidFill>
              <a:srgbClr val="007A3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8" name="Oval 7">
            <a:extLst>
              <a:ext uri="{FF2B5EF4-FFF2-40B4-BE49-F238E27FC236}">
                <a16:creationId xmlns:a16="http://schemas.microsoft.com/office/drawing/2014/main" id="{AAA7BF6D-C163-43DB-B924-D07627A6C4A2}"/>
              </a:ext>
            </a:extLst>
          </p:cNvPr>
          <p:cNvSpPr/>
          <p:nvPr/>
        </p:nvSpPr>
        <p:spPr bwMode="auto">
          <a:xfrm>
            <a:off x="5428957" y="3564653"/>
            <a:ext cx="432048" cy="33769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9" name="Oval 8">
            <a:extLst>
              <a:ext uri="{FF2B5EF4-FFF2-40B4-BE49-F238E27FC236}">
                <a16:creationId xmlns:a16="http://schemas.microsoft.com/office/drawing/2014/main" id="{8C41214C-2C12-43B7-95EB-F4C658ADC75F}"/>
              </a:ext>
            </a:extLst>
          </p:cNvPr>
          <p:cNvSpPr/>
          <p:nvPr/>
        </p:nvSpPr>
        <p:spPr bwMode="auto">
          <a:xfrm>
            <a:off x="5680985" y="3148266"/>
            <a:ext cx="360040" cy="288032"/>
          </a:xfrm>
          <a:prstGeom prst="ellipse">
            <a:avLst/>
          </a:prstGeom>
          <a:no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11" name="Oval 10">
            <a:extLst>
              <a:ext uri="{FF2B5EF4-FFF2-40B4-BE49-F238E27FC236}">
                <a16:creationId xmlns:a16="http://schemas.microsoft.com/office/drawing/2014/main" id="{44315FFB-7F64-C143-93D8-8F4918CCE374}"/>
              </a:ext>
            </a:extLst>
          </p:cNvPr>
          <p:cNvSpPr/>
          <p:nvPr/>
        </p:nvSpPr>
        <p:spPr bwMode="auto">
          <a:xfrm>
            <a:off x="1187624" y="2564904"/>
            <a:ext cx="216024" cy="135530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
        <p:nvSpPr>
          <p:cNvPr id="4" name="Slide Number Placeholder 3">
            <a:extLst>
              <a:ext uri="{FF2B5EF4-FFF2-40B4-BE49-F238E27FC236}">
                <a16:creationId xmlns:a16="http://schemas.microsoft.com/office/drawing/2014/main" id="{8F94C53E-C543-DBF1-B10A-26199D99134A}"/>
              </a:ext>
            </a:extLst>
          </p:cNvPr>
          <p:cNvSpPr>
            <a:spLocks noGrp="1"/>
          </p:cNvSpPr>
          <p:nvPr>
            <p:ph type="sldNum" sz="quarter" idx="12"/>
          </p:nvPr>
        </p:nvSpPr>
        <p:spPr/>
        <p:txBody>
          <a:bodyPr/>
          <a:lstStyle/>
          <a:p>
            <a:fld id="{7DDC6E19-E111-4960-B4D1-A336F8663A94}" type="slidenum">
              <a:rPr lang="en-US" smtClean="0"/>
              <a:pPr/>
              <a:t>28</a:t>
            </a:fld>
            <a:endParaRPr lang="en-US" dirty="0"/>
          </a:p>
        </p:txBody>
      </p:sp>
    </p:spTree>
    <p:extLst>
      <p:ext uri="{BB962C8B-B14F-4D97-AF65-F5344CB8AC3E}">
        <p14:creationId xmlns:p14="http://schemas.microsoft.com/office/powerpoint/2010/main" val="40357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E7CC4-5519-D958-A65E-A10D0EF88416}"/>
              </a:ext>
            </a:extLst>
          </p:cNvPr>
          <p:cNvSpPr/>
          <p:nvPr/>
        </p:nvSpPr>
        <p:spPr>
          <a:xfrm>
            <a:off x="2656362" y="2102189"/>
            <a:ext cx="1005934"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Clustering</a:t>
            </a:r>
          </a:p>
        </p:txBody>
      </p:sp>
      <p:sp>
        <p:nvSpPr>
          <p:cNvPr id="3" name="Rectangle 2">
            <a:extLst>
              <a:ext uri="{FF2B5EF4-FFF2-40B4-BE49-F238E27FC236}">
                <a16:creationId xmlns:a16="http://schemas.microsoft.com/office/drawing/2014/main" id="{1F6B40ED-2079-9E98-1731-DD6DA13CCE94}"/>
              </a:ext>
            </a:extLst>
          </p:cNvPr>
          <p:cNvSpPr/>
          <p:nvPr/>
        </p:nvSpPr>
        <p:spPr>
          <a:xfrm>
            <a:off x="2656362" y="2646216"/>
            <a:ext cx="1020059"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cs typeface="Times New Roman" panose="02020603050405020304" pitchFamily="18" charset="0"/>
              </a:rPr>
              <a:t>Outlier Detection</a:t>
            </a:r>
          </a:p>
        </p:txBody>
      </p:sp>
      <p:sp>
        <p:nvSpPr>
          <p:cNvPr id="4" name="Arrow: Curved Left 3">
            <a:extLst>
              <a:ext uri="{FF2B5EF4-FFF2-40B4-BE49-F238E27FC236}">
                <a16:creationId xmlns:a16="http://schemas.microsoft.com/office/drawing/2014/main" id="{3842CF73-903F-E842-B3B9-269EC6DD229B}"/>
              </a:ext>
            </a:extLst>
          </p:cNvPr>
          <p:cNvSpPr/>
          <p:nvPr/>
        </p:nvSpPr>
        <p:spPr>
          <a:xfrm>
            <a:off x="3776466" y="2258468"/>
            <a:ext cx="236983" cy="721721"/>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5" name="Arrow: Curved Left 4">
            <a:extLst>
              <a:ext uri="{FF2B5EF4-FFF2-40B4-BE49-F238E27FC236}">
                <a16:creationId xmlns:a16="http://schemas.microsoft.com/office/drawing/2014/main" id="{18D16605-232D-1DFE-6E17-5FC5E0DC4188}"/>
              </a:ext>
            </a:extLst>
          </p:cNvPr>
          <p:cNvSpPr/>
          <p:nvPr/>
        </p:nvSpPr>
        <p:spPr>
          <a:xfrm rot="10800000">
            <a:off x="2329863" y="2258467"/>
            <a:ext cx="236983" cy="721721"/>
          </a:xfrm>
          <a:prstGeom prst="curved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6" name="Rectangle 5">
            <a:extLst>
              <a:ext uri="{FF2B5EF4-FFF2-40B4-BE49-F238E27FC236}">
                <a16:creationId xmlns:a16="http://schemas.microsoft.com/office/drawing/2014/main" id="{5C6693B5-12C2-802F-4D15-26844E3A9DFA}"/>
              </a:ext>
            </a:extLst>
          </p:cNvPr>
          <p:cNvSpPr/>
          <p:nvPr/>
        </p:nvSpPr>
        <p:spPr>
          <a:xfrm>
            <a:off x="2279098" y="1951467"/>
            <a:ext cx="1812511" cy="1357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7" name="Rectangle 6">
            <a:extLst>
              <a:ext uri="{FF2B5EF4-FFF2-40B4-BE49-F238E27FC236}">
                <a16:creationId xmlns:a16="http://schemas.microsoft.com/office/drawing/2014/main" id="{C5D5ABD3-2DE7-8518-3A6B-4ADC04CF8443}"/>
              </a:ext>
            </a:extLst>
          </p:cNvPr>
          <p:cNvSpPr/>
          <p:nvPr/>
        </p:nvSpPr>
        <p:spPr>
          <a:xfrm>
            <a:off x="363483" y="2051851"/>
            <a:ext cx="1329419" cy="1028721"/>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155522" indent="-155522">
              <a:buFont typeface="Arial" panose="020B0604020202020204" pitchFamily="34" charset="0"/>
              <a:buChar char="•"/>
            </a:pPr>
            <a:r>
              <a:rPr lang="en-US" sz="1400" b="0" dirty="0">
                <a:cs typeface="Times New Roman" panose="02020603050405020304" pitchFamily="18" charset="0"/>
              </a:rPr>
              <a:t>Data</a:t>
            </a:r>
          </a:p>
          <a:p>
            <a:pPr marL="155522" indent="-155522">
              <a:buFont typeface="Arial" panose="020B0604020202020204" pitchFamily="34" charset="0"/>
              <a:buChar char="•"/>
            </a:pPr>
            <a:r>
              <a:rPr lang="en-US" sz="1400" b="0" dirty="0">
                <a:cs typeface="Times New Roman" panose="02020603050405020304" pitchFamily="18" charset="0"/>
              </a:rPr>
              <a:t>Error Tolerance / Accuracy</a:t>
            </a:r>
          </a:p>
        </p:txBody>
      </p:sp>
      <p:sp>
        <p:nvSpPr>
          <p:cNvPr id="8" name="Rectangle 7">
            <a:extLst>
              <a:ext uri="{FF2B5EF4-FFF2-40B4-BE49-F238E27FC236}">
                <a16:creationId xmlns:a16="http://schemas.microsoft.com/office/drawing/2014/main" id="{66F32662-EBD0-DB78-7ACC-3FF907CB0092}"/>
              </a:ext>
            </a:extLst>
          </p:cNvPr>
          <p:cNvSpPr/>
          <p:nvPr/>
        </p:nvSpPr>
        <p:spPr>
          <a:xfrm>
            <a:off x="4531158" y="2333869"/>
            <a:ext cx="782765" cy="468624"/>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ML</a:t>
            </a:r>
          </a:p>
        </p:txBody>
      </p:sp>
      <p:sp>
        <p:nvSpPr>
          <p:cNvPr id="9" name="Rectangle 8">
            <a:extLst>
              <a:ext uri="{FF2B5EF4-FFF2-40B4-BE49-F238E27FC236}">
                <a16:creationId xmlns:a16="http://schemas.microsoft.com/office/drawing/2014/main" id="{871D6724-7348-A299-27B4-7B06495A655C}"/>
              </a:ext>
            </a:extLst>
          </p:cNvPr>
          <p:cNvSpPr/>
          <p:nvPr/>
        </p:nvSpPr>
        <p:spPr>
          <a:xfrm>
            <a:off x="5743357" y="2331900"/>
            <a:ext cx="941692" cy="468624"/>
          </a:xfrm>
          <a:prstGeom prst="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1400" b="0" dirty="0">
                <a:latin typeface="+mj-lt"/>
                <a:cs typeface="Times New Roman" panose="02020603050405020304" pitchFamily="18" charset="0"/>
              </a:rPr>
              <a:t>Accuracy Tuning</a:t>
            </a:r>
          </a:p>
        </p:txBody>
      </p:sp>
      <p:sp>
        <p:nvSpPr>
          <p:cNvPr id="10" name="Arrow: Right 9">
            <a:extLst>
              <a:ext uri="{FF2B5EF4-FFF2-40B4-BE49-F238E27FC236}">
                <a16:creationId xmlns:a16="http://schemas.microsoft.com/office/drawing/2014/main" id="{50F7579D-2E9E-B9E2-73E8-8FCBA1378659}"/>
              </a:ext>
            </a:extLst>
          </p:cNvPr>
          <p:cNvSpPr/>
          <p:nvPr/>
        </p:nvSpPr>
        <p:spPr>
          <a:xfrm>
            <a:off x="4170948" y="2488179"/>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1" name="Arrow: Right 10">
            <a:extLst>
              <a:ext uri="{FF2B5EF4-FFF2-40B4-BE49-F238E27FC236}">
                <a16:creationId xmlns:a16="http://schemas.microsoft.com/office/drawing/2014/main" id="{368B6365-5E1B-9733-0EC7-9E02923A4E62}"/>
              </a:ext>
            </a:extLst>
          </p:cNvPr>
          <p:cNvSpPr/>
          <p:nvPr/>
        </p:nvSpPr>
        <p:spPr>
          <a:xfrm>
            <a:off x="5388688" y="2486209"/>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2" name="Rectangle 11">
            <a:extLst>
              <a:ext uri="{FF2B5EF4-FFF2-40B4-BE49-F238E27FC236}">
                <a16:creationId xmlns:a16="http://schemas.microsoft.com/office/drawing/2014/main" id="{C82B359D-F529-425A-9837-6D69E59BB64D}"/>
              </a:ext>
            </a:extLst>
          </p:cNvPr>
          <p:cNvSpPr/>
          <p:nvPr/>
        </p:nvSpPr>
        <p:spPr>
          <a:xfrm>
            <a:off x="2120272" y="1772816"/>
            <a:ext cx="4596172" cy="1662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3" name="Arrow: Right 12">
            <a:extLst>
              <a:ext uri="{FF2B5EF4-FFF2-40B4-BE49-F238E27FC236}">
                <a16:creationId xmlns:a16="http://schemas.microsoft.com/office/drawing/2014/main" id="{38702596-4239-4CA3-F22B-2A7BDA3D190B}"/>
              </a:ext>
            </a:extLst>
          </p:cNvPr>
          <p:cNvSpPr/>
          <p:nvPr/>
        </p:nvSpPr>
        <p:spPr>
          <a:xfrm>
            <a:off x="1766003" y="2490808"/>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4" name="Arrow: Right 13">
            <a:extLst>
              <a:ext uri="{FF2B5EF4-FFF2-40B4-BE49-F238E27FC236}">
                <a16:creationId xmlns:a16="http://schemas.microsoft.com/office/drawing/2014/main" id="{A6A14BE8-84DE-C0DF-32C6-E4562F10FA64}"/>
              </a:ext>
            </a:extLst>
          </p:cNvPr>
          <p:cNvSpPr/>
          <p:nvPr/>
        </p:nvSpPr>
        <p:spPr>
          <a:xfrm>
            <a:off x="6785094" y="2490808"/>
            <a:ext cx="284157" cy="16000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p>
        </p:txBody>
      </p:sp>
      <p:sp>
        <p:nvSpPr>
          <p:cNvPr id="15" name="Rectangle 14">
            <a:extLst>
              <a:ext uri="{FF2B5EF4-FFF2-40B4-BE49-F238E27FC236}">
                <a16:creationId xmlns:a16="http://schemas.microsoft.com/office/drawing/2014/main" id="{91E49485-50F8-5B7C-7555-17EE0C008B6E}"/>
              </a:ext>
            </a:extLst>
          </p:cNvPr>
          <p:cNvSpPr/>
          <p:nvPr/>
        </p:nvSpPr>
        <p:spPr>
          <a:xfrm>
            <a:off x="7169296" y="1781300"/>
            <a:ext cx="1598818" cy="1534529"/>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155522" indent="-155522">
              <a:buFont typeface="Arial" panose="020B0604020202020204" pitchFamily="34" charset="0"/>
              <a:buChar char="•"/>
            </a:pPr>
            <a:r>
              <a:rPr lang="en-US" sz="1400" b="0" dirty="0">
                <a:cs typeface="Times New Roman" panose="02020603050405020304" pitchFamily="18" charset="0"/>
              </a:rPr>
              <a:t>Outlier Table</a:t>
            </a:r>
          </a:p>
          <a:p>
            <a:pPr marL="155522" indent="-155522">
              <a:buFont typeface="Arial" panose="020B0604020202020204" pitchFamily="34" charset="0"/>
              <a:buChar char="•"/>
            </a:pPr>
            <a:r>
              <a:rPr lang="en-US" sz="1400" b="0" dirty="0">
                <a:cs typeface="Times New Roman" panose="02020603050405020304" pitchFamily="18" charset="0"/>
              </a:rPr>
              <a:t>Recovery Table</a:t>
            </a:r>
          </a:p>
          <a:p>
            <a:pPr marL="155522" indent="-155522">
              <a:buFont typeface="Arial" panose="020B0604020202020204" pitchFamily="34" charset="0"/>
              <a:buChar char="•"/>
            </a:pPr>
            <a:r>
              <a:rPr lang="en-US" sz="1400" b="0" dirty="0">
                <a:cs typeface="Times New Roman" panose="02020603050405020304" pitchFamily="18" charset="0"/>
              </a:rPr>
              <a:t>ML Models</a:t>
            </a:r>
          </a:p>
          <a:p>
            <a:pPr marL="155522" indent="-155522">
              <a:buFont typeface="Arial" panose="020B0604020202020204" pitchFamily="34" charset="0"/>
              <a:buChar char="•"/>
            </a:pPr>
            <a:r>
              <a:rPr lang="en-US" sz="1400" b="0" dirty="0">
                <a:cs typeface="Times New Roman" panose="02020603050405020304" pitchFamily="18" charset="0"/>
              </a:rPr>
              <a:t>Storage Size</a:t>
            </a:r>
          </a:p>
          <a:p>
            <a:pPr marL="155522" indent="-155522">
              <a:buFont typeface="Arial" panose="020B0604020202020204" pitchFamily="34" charset="0"/>
              <a:buChar char="•"/>
            </a:pPr>
            <a:r>
              <a:rPr lang="en-US" sz="1400" b="0" dirty="0">
                <a:cs typeface="Times New Roman" panose="02020603050405020304" pitchFamily="18" charset="0"/>
              </a:rPr>
              <a:t>Recovered Accuracy</a:t>
            </a:r>
          </a:p>
        </p:txBody>
      </p:sp>
      <p:sp>
        <p:nvSpPr>
          <p:cNvPr id="16" name="TextBox 15">
            <a:extLst>
              <a:ext uri="{FF2B5EF4-FFF2-40B4-BE49-F238E27FC236}">
                <a16:creationId xmlns:a16="http://schemas.microsoft.com/office/drawing/2014/main" id="{8C09CEE9-ACB9-9DD7-3428-984058367C84}"/>
              </a:ext>
            </a:extLst>
          </p:cNvPr>
          <p:cNvSpPr txBox="1"/>
          <p:nvPr/>
        </p:nvSpPr>
        <p:spPr>
          <a:xfrm>
            <a:off x="376156" y="1300698"/>
            <a:ext cx="1347717" cy="400110"/>
          </a:xfrm>
          <a:prstGeom prst="rect">
            <a:avLst/>
          </a:prstGeom>
          <a:noFill/>
        </p:spPr>
        <p:txBody>
          <a:bodyPr wrap="square" rtlCol="0">
            <a:spAutoFit/>
          </a:bodyPr>
          <a:lstStyle/>
          <a:p>
            <a:r>
              <a:rPr lang="en-US" sz="2000" dirty="0">
                <a:latin typeface="+mj-lt"/>
                <a:cs typeface="Times New Roman" panose="02020603050405020304" pitchFamily="18" charset="0"/>
              </a:rPr>
              <a:t>Input</a:t>
            </a:r>
          </a:p>
        </p:txBody>
      </p:sp>
      <p:sp>
        <p:nvSpPr>
          <p:cNvPr id="17" name="TextBox 16">
            <a:extLst>
              <a:ext uri="{FF2B5EF4-FFF2-40B4-BE49-F238E27FC236}">
                <a16:creationId xmlns:a16="http://schemas.microsoft.com/office/drawing/2014/main" id="{5AF8EB4E-38B6-5974-FDB9-B0581F65C912}"/>
              </a:ext>
            </a:extLst>
          </p:cNvPr>
          <p:cNvSpPr txBox="1"/>
          <p:nvPr/>
        </p:nvSpPr>
        <p:spPr>
          <a:xfrm>
            <a:off x="3304154" y="1294315"/>
            <a:ext cx="3230570" cy="400110"/>
          </a:xfrm>
          <a:prstGeom prst="rect">
            <a:avLst/>
          </a:prstGeom>
          <a:noFill/>
        </p:spPr>
        <p:txBody>
          <a:bodyPr wrap="square" rtlCol="0">
            <a:spAutoFit/>
          </a:bodyPr>
          <a:lstStyle/>
          <a:p>
            <a:r>
              <a:rPr lang="en-US" sz="2000" dirty="0">
                <a:latin typeface="+mj-lt"/>
                <a:cs typeface="Times New Roman" panose="02020603050405020304" pitchFamily="18" charset="0"/>
              </a:rPr>
              <a:t>Data Decay</a:t>
            </a:r>
          </a:p>
        </p:txBody>
      </p:sp>
      <p:sp>
        <p:nvSpPr>
          <p:cNvPr id="18" name="TextBox 17">
            <a:extLst>
              <a:ext uri="{FF2B5EF4-FFF2-40B4-BE49-F238E27FC236}">
                <a16:creationId xmlns:a16="http://schemas.microsoft.com/office/drawing/2014/main" id="{9664004B-A219-3C87-FBBF-21FBE695B8FD}"/>
              </a:ext>
            </a:extLst>
          </p:cNvPr>
          <p:cNvSpPr txBox="1"/>
          <p:nvPr/>
        </p:nvSpPr>
        <p:spPr>
          <a:xfrm>
            <a:off x="7169295" y="1270747"/>
            <a:ext cx="1598818" cy="400110"/>
          </a:xfrm>
          <a:prstGeom prst="rect">
            <a:avLst/>
          </a:prstGeom>
          <a:noFill/>
        </p:spPr>
        <p:txBody>
          <a:bodyPr wrap="square" rtlCol="0">
            <a:spAutoFit/>
          </a:bodyPr>
          <a:lstStyle/>
          <a:p>
            <a:r>
              <a:rPr lang="en-US" sz="2000" dirty="0">
                <a:latin typeface="+mj-lt"/>
                <a:cs typeface="Times New Roman" panose="02020603050405020304" pitchFamily="18" charset="0"/>
              </a:rPr>
              <a:t>Output</a:t>
            </a:r>
          </a:p>
        </p:txBody>
      </p:sp>
      <p:sp>
        <p:nvSpPr>
          <p:cNvPr id="19" name="Arrow: U-Turn 18">
            <a:extLst>
              <a:ext uri="{FF2B5EF4-FFF2-40B4-BE49-F238E27FC236}">
                <a16:creationId xmlns:a16="http://schemas.microsoft.com/office/drawing/2014/main" id="{2E05052E-3F3D-4BFD-DE29-5C57FEF2BC95}"/>
              </a:ext>
            </a:extLst>
          </p:cNvPr>
          <p:cNvSpPr/>
          <p:nvPr/>
        </p:nvSpPr>
        <p:spPr>
          <a:xfrm rot="10800000">
            <a:off x="2451265" y="3400071"/>
            <a:ext cx="5094618" cy="382696"/>
          </a:xfrm>
          <a:prstGeom prst="utur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a:solidFill>
                <a:schemeClr val="tx1"/>
              </a:solidFill>
            </a:endParaRPr>
          </a:p>
        </p:txBody>
      </p:sp>
      <p:sp>
        <p:nvSpPr>
          <p:cNvPr id="20" name="TextBox 19">
            <a:extLst>
              <a:ext uri="{FF2B5EF4-FFF2-40B4-BE49-F238E27FC236}">
                <a16:creationId xmlns:a16="http://schemas.microsoft.com/office/drawing/2014/main" id="{A5E5D240-ACD4-7F15-5162-4DC9B4970747}"/>
              </a:ext>
            </a:extLst>
          </p:cNvPr>
          <p:cNvSpPr txBox="1"/>
          <p:nvPr/>
        </p:nvSpPr>
        <p:spPr>
          <a:xfrm>
            <a:off x="424800" y="4252715"/>
            <a:ext cx="8294400" cy="1208664"/>
          </a:xfrm>
          <a:prstGeom prst="rect">
            <a:avLst/>
          </a:prstGeom>
          <a:solidFill>
            <a:schemeClr val="accent1">
              <a:lumMod val="20000"/>
              <a:lumOff val="80000"/>
            </a:schemeClr>
          </a:solidFill>
          <a:ln w="38100">
            <a:solidFill>
              <a:schemeClr val="tx1"/>
            </a:solidFill>
          </a:ln>
        </p:spPr>
        <p:txBody>
          <a:bodyPr wrap="square" rtlCol="0">
            <a:spAutoFit/>
          </a:bodyPr>
          <a:lstStyle/>
          <a:p>
            <a:r>
              <a:rPr lang="en-US" sz="1451" u="sng" dirty="0"/>
              <a:t>Current implementation:</a:t>
            </a:r>
          </a:p>
          <a:p>
            <a:pPr marL="259204" indent="-259204">
              <a:buFont typeface="Arial" panose="020B0604020202020204" pitchFamily="34" charset="0"/>
              <a:buChar char="•"/>
            </a:pPr>
            <a:r>
              <a:rPr lang="en-US" sz="1451" dirty="0"/>
              <a:t>Outlier Detection: Z-score, Isolation Forest</a:t>
            </a:r>
          </a:p>
          <a:p>
            <a:pPr marL="259204" indent="-259204">
              <a:buFont typeface="Arial" panose="020B0604020202020204" pitchFamily="34" charset="0"/>
              <a:buChar char="•"/>
            </a:pPr>
            <a:r>
              <a:rPr lang="en-US" sz="1451" dirty="0"/>
              <a:t>Clustering: K-means, Density-based spatial clustering (DBSCAN), Gaussian Mixture 	          Modelling (GMM)</a:t>
            </a:r>
          </a:p>
          <a:p>
            <a:pPr marL="259204" indent="-259204">
              <a:buFont typeface="Arial" panose="020B0604020202020204" pitchFamily="34" charset="0"/>
              <a:buChar char="•"/>
            </a:pPr>
            <a:r>
              <a:rPr lang="en-US" sz="1451" dirty="0"/>
              <a:t>Machine Learning: LSTM</a:t>
            </a:r>
          </a:p>
        </p:txBody>
      </p:sp>
      <p:sp>
        <p:nvSpPr>
          <p:cNvPr id="21" name="Title 20">
            <a:extLst>
              <a:ext uri="{FF2B5EF4-FFF2-40B4-BE49-F238E27FC236}">
                <a16:creationId xmlns:a16="http://schemas.microsoft.com/office/drawing/2014/main" id="{4355DD64-87E2-CED6-2330-F617DE026CBB}"/>
              </a:ext>
            </a:extLst>
          </p:cNvPr>
          <p:cNvSpPr>
            <a:spLocks noGrp="1"/>
          </p:cNvSpPr>
          <p:nvPr>
            <p:ph type="title"/>
          </p:nvPr>
        </p:nvSpPr>
        <p:spPr/>
        <p:txBody>
          <a:bodyPr/>
          <a:lstStyle/>
          <a:p>
            <a:r>
              <a:rPr lang="en-US" sz="4000" spc="-1" dirty="0" err="1">
                <a:latin typeface="Arial"/>
              </a:rPr>
              <a:t>Postdiction</a:t>
            </a:r>
            <a:r>
              <a:rPr lang="en-US" sz="4000" spc="-1" dirty="0">
                <a:latin typeface="Arial"/>
              </a:rPr>
              <a:t> Pipeline</a:t>
            </a:r>
            <a:endParaRPr lang="en-US" dirty="0"/>
          </a:p>
        </p:txBody>
      </p:sp>
      <p:sp>
        <p:nvSpPr>
          <p:cNvPr id="33" name="TextBox 32">
            <a:extLst>
              <a:ext uri="{FF2B5EF4-FFF2-40B4-BE49-F238E27FC236}">
                <a16:creationId xmlns:a16="http://schemas.microsoft.com/office/drawing/2014/main" id="{845FB729-D41C-0681-56B2-6A1A3A806AA4}"/>
              </a:ext>
            </a:extLst>
          </p:cNvPr>
          <p:cNvSpPr txBox="1"/>
          <p:nvPr/>
        </p:nvSpPr>
        <p:spPr bwMode="auto">
          <a:xfrm>
            <a:off x="165380" y="5877272"/>
            <a:ext cx="2030355" cy="338554"/>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1600" b="1" i="0" dirty="0">
                <a:solidFill>
                  <a:schemeClr val="tx1"/>
                </a:solidFill>
                <a:effectLst/>
                <a:latin typeface="Roboto" panose="02000000000000000000" pitchFamily="2" charset="0"/>
              </a:rPr>
              <a:t>ADBIS ‘23</a:t>
            </a:r>
            <a:endParaRPr lang="en-US" sz="1600" dirty="0">
              <a:solidFill>
                <a:schemeClr val="tx1"/>
              </a:solidFill>
            </a:endParaRPr>
          </a:p>
        </p:txBody>
      </p:sp>
      <p:sp>
        <p:nvSpPr>
          <p:cNvPr id="22" name="Slide Number Placeholder 21">
            <a:extLst>
              <a:ext uri="{FF2B5EF4-FFF2-40B4-BE49-F238E27FC236}">
                <a16:creationId xmlns:a16="http://schemas.microsoft.com/office/drawing/2014/main" id="{5D5013BD-F762-2113-84A8-D58AFE853466}"/>
              </a:ext>
            </a:extLst>
          </p:cNvPr>
          <p:cNvSpPr>
            <a:spLocks noGrp="1"/>
          </p:cNvSpPr>
          <p:nvPr>
            <p:ph type="sldNum" sz="quarter" idx="12"/>
          </p:nvPr>
        </p:nvSpPr>
        <p:spPr/>
        <p:txBody>
          <a:bodyPr/>
          <a:lstStyle/>
          <a:p>
            <a:fld id="{7DDC6E19-E111-4960-B4D1-A336F8663A94}" type="slidenum">
              <a:rPr lang="en-US" smtClean="0"/>
              <a:pPr/>
              <a:t>29</a:t>
            </a:fld>
            <a:endParaRPr lang="en-US" dirty="0"/>
          </a:p>
        </p:txBody>
      </p:sp>
    </p:spTree>
    <p:extLst>
      <p:ext uri="{BB962C8B-B14F-4D97-AF65-F5344CB8AC3E}">
        <p14:creationId xmlns:p14="http://schemas.microsoft.com/office/powerpoint/2010/main" val="33113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3946-A5F6-3E0E-89A5-418276458A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5224B-D5F0-98FC-44A2-49FD07168289}"/>
              </a:ext>
            </a:extLst>
          </p:cNvPr>
          <p:cNvSpPr>
            <a:spLocks noGrp="1"/>
          </p:cNvSpPr>
          <p:nvPr>
            <p:ph idx="1"/>
          </p:nvPr>
        </p:nvSpPr>
        <p:spPr/>
        <p:txBody>
          <a:bodyPr/>
          <a:lstStyle/>
          <a:p>
            <a:r>
              <a:rPr lang="en-US" dirty="0"/>
              <a:t>We leverage our research and our academic background </a:t>
            </a:r>
            <a:r>
              <a:rPr lang="en-GB" dirty="0"/>
              <a:t>to build </a:t>
            </a:r>
            <a:r>
              <a:rPr lang="en-GB" b="1" dirty="0">
                <a:solidFill>
                  <a:srgbClr val="008080"/>
                </a:solidFill>
              </a:rPr>
              <a:t>ML‑driven storage platforms</a:t>
            </a:r>
            <a:r>
              <a:rPr lang="en-GB" dirty="0"/>
              <a:t> that slash storage capacity needs by ≥ </a:t>
            </a:r>
            <a:r>
              <a:rPr lang="en-GB" b="1" dirty="0">
                <a:solidFill>
                  <a:srgbClr val="008080"/>
                </a:solidFill>
              </a:rPr>
              <a:t>45%. </a:t>
            </a:r>
            <a:endParaRPr lang="en-US" b="1" dirty="0">
              <a:solidFill>
                <a:srgbClr val="008080"/>
              </a:solidFill>
            </a:endParaRPr>
          </a:p>
          <a:p>
            <a:endParaRPr lang="en-US" dirty="0"/>
          </a:p>
          <a:p>
            <a:r>
              <a:rPr lang="en-US" dirty="0"/>
              <a:t>We are developing </a:t>
            </a:r>
            <a:r>
              <a:rPr lang="en-US" b="1" dirty="0">
                <a:solidFill>
                  <a:srgbClr val="008080"/>
                </a:solidFill>
              </a:rPr>
              <a:t>two</a:t>
            </a:r>
            <a:r>
              <a:rPr lang="en-US" dirty="0"/>
              <a:t> software </a:t>
            </a:r>
            <a:r>
              <a:rPr lang="en-US" b="1" dirty="0">
                <a:solidFill>
                  <a:srgbClr val="008080"/>
                </a:solidFill>
              </a:rPr>
              <a:t>storage</a:t>
            </a:r>
            <a:r>
              <a:rPr lang="en-US" dirty="0"/>
              <a:t> tools as the first part of our long-term plan. The two tools are:</a:t>
            </a:r>
          </a:p>
          <a:p>
            <a:pPr lvl="1"/>
            <a:r>
              <a:rPr lang="en-US" dirty="0"/>
              <a:t>A Signature Based Compression tool (</a:t>
            </a:r>
            <a:r>
              <a:rPr lang="en-US" b="1" dirty="0">
                <a:solidFill>
                  <a:srgbClr val="008080"/>
                </a:solidFill>
              </a:rPr>
              <a:t>PLATCOM</a:t>
            </a:r>
            <a:r>
              <a:rPr lang="en-US" dirty="0"/>
              <a:t>).</a:t>
            </a:r>
          </a:p>
          <a:p>
            <a:pPr lvl="1"/>
            <a:r>
              <a:rPr lang="en-US" dirty="0"/>
              <a:t>A Data Decay tool (</a:t>
            </a:r>
            <a:r>
              <a:rPr lang="en-US" b="1" dirty="0">
                <a:solidFill>
                  <a:srgbClr val="008080"/>
                </a:solidFill>
              </a:rPr>
              <a:t>PLATDEC</a:t>
            </a:r>
            <a:r>
              <a:rPr lang="en-US" dirty="0"/>
              <a:t>).</a:t>
            </a:r>
          </a:p>
        </p:txBody>
      </p:sp>
      <p:sp>
        <p:nvSpPr>
          <p:cNvPr id="3" name="Title 2">
            <a:extLst>
              <a:ext uri="{FF2B5EF4-FFF2-40B4-BE49-F238E27FC236}">
                <a16:creationId xmlns:a16="http://schemas.microsoft.com/office/drawing/2014/main" id="{27BB3ED8-1AB8-AE34-CFF2-E9E5758203D7}"/>
              </a:ext>
            </a:extLst>
          </p:cNvPr>
          <p:cNvSpPr>
            <a:spLocks noGrp="1"/>
          </p:cNvSpPr>
          <p:nvPr>
            <p:ph type="title"/>
          </p:nvPr>
        </p:nvSpPr>
        <p:spPr/>
        <p:txBody>
          <a:bodyPr/>
          <a:lstStyle/>
          <a:p>
            <a:r>
              <a:rPr lang="en-US" dirty="0"/>
              <a:t>What we do</a:t>
            </a:r>
          </a:p>
        </p:txBody>
      </p:sp>
      <p:sp>
        <p:nvSpPr>
          <p:cNvPr id="4" name="Slide Number Placeholder 3">
            <a:extLst>
              <a:ext uri="{FF2B5EF4-FFF2-40B4-BE49-F238E27FC236}">
                <a16:creationId xmlns:a16="http://schemas.microsoft.com/office/drawing/2014/main" id="{BC27EA72-6040-B242-AC3B-8B7B003B0BB3}"/>
              </a:ext>
            </a:extLst>
          </p:cNvPr>
          <p:cNvSpPr>
            <a:spLocks noGrp="1"/>
          </p:cNvSpPr>
          <p:nvPr>
            <p:ph type="sldNum" sz="quarter" idx="12"/>
          </p:nvPr>
        </p:nvSpPr>
        <p:spPr/>
        <p:txBody>
          <a:bodyPr/>
          <a:lstStyle/>
          <a:p>
            <a:fld id="{7DDC6E19-E111-4960-B4D1-A336F8663A94}" type="slidenum">
              <a:rPr lang="en-US" smtClean="0"/>
              <a:pPr/>
              <a:t>3</a:t>
            </a:fld>
            <a:endParaRPr lang="en-US" dirty="0"/>
          </a:p>
        </p:txBody>
      </p:sp>
      <p:pic>
        <p:nvPicPr>
          <p:cNvPr id="5" name="Picture 4">
            <a:extLst>
              <a:ext uri="{FF2B5EF4-FFF2-40B4-BE49-F238E27FC236}">
                <a16:creationId xmlns:a16="http://schemas.microsoft.com/office/drawing/2014/main" id="{B8BCEFEE-706B-B704-7785-D2CC3479E524}"/>
              </a:ext>
            </a:extLst>
          </p:cNvPr>
          <p:cNvPicPr>
            <a:picLocks noChangeAspect="1"/>
          </p:cNvPicPr>
          <p:nvPr/>
        </p:nvPicPr>
        <p:blipFill>
          <a:blip r:embed="rId2"/>
          <a:stretch>
            <a:fillRect/>
          </a:stretch>
        </p:blipFill>
        <p:spPr>
          <a:xfrm>
            <a:off x="6948264" y="4816111"/>
            <a:ext cx="1584176" cy="1584176"/>
          </a:xfrm>
          <a:prstGeom prst="rect">
            <a:avLst/>
          </a:prstGeom>
        </p:spPr>
      </p:pic>
    </p:spTree>
    <p:extLst>
      <p:ext uri="{BB962C8B-B14F-4D97-AF65-F5344CB8AC3E}">
        <p14:creationId xmlns:p14="http://schemas.microsoft.com/office/powerpoint/2010/main" val="307366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8847538-00D6-2491-EA91-76FB01C819F8}"/>
              </a:ext>
            </a:extLst>
          </p:cNvPr>
          <p:cNvSpPr>
            <a:spLocks noGrp="1"/>
          </p:cNvSpPr>
          <p:nvPr>
            <p:ph type="title"/>
          </p:nvPr>
        </p:nvSpPr>
        <p:spPr/>
        <p:txBody>
          <a:bodyPr/>
          <a:lstStyle/>
          <a:p>
            <a:r>
              <a:rPr lang="en-US" sz="4000" spc="-1" dirty="0">
                <a:latin typeface="Arial"/>
              </a:rPr>
              <a:t>Outlier Detection</a:t>
            </a:r>
            <a:endParaRPr lang="en-US" dirty="0"/>
          </a:p>
        </p:txBody>
      </p:sp>
      <p:graphicFrame>
        <p:nvGraphicFramePr>
          <p:cNvPr id="72" name="Table 71">
            <a:extLst>
              <a:ext uri="{FF2B5EF4-FFF2-40B4-BE49-F238E27FC236}">
                <a16:creationId xmlns:a16="http://schemas.microsoft.com/office/drawing/2014/main" id="{C9FF8C3F-2541-81FD-8243-45438337E626}"/>
              </a:ext>
            </a:extLst>
          </p:cNvPr>
          <p:cNvGraphicFramePr>
            <a:graphicFrameLocks noGrp="1"/>
          </p:cNvGraphicFramePr>
          <p:nvPr>
            <p:extLst>
              <p:ext uri="{D42A27DB-BD31-4B8C-83A1-F6EECF244321}">
                <p14:modId xmlns:p14="http://schemas.microsoft.com/office/powerpoint/2010/main" val="2405865049"/>
              </p:ext>
            </p:extLst>
          </p:nvPr>
        </p:nvGraphicFramePr>
        <p:xfrm>
          <a:off x="179512" y="1268760"/>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73" name="Table 72">
            <a:extLst>
              <a:ext uri="{FF2B5EF4-FFF2-40B4-BE49-F238E27FC236}">
                <a16:creationId xmlns:a16="http://schemas.microsoft.com/office/drawing/2014/main" id="{61CA62EA-2482-B971-B6A2-756EA82F94D5}"/>
              </a:ext>
            </a:extLst>
          </p:cNvPr>
          <p:cNvGraphicFramePr>
            <a:graphicFrameLocks noGrp="1"/>
          </p:cNvGraphicFramePr>
          <p:nvPr>
            <p:extLst>
              <p:ext uri="{D42A27DB-BD31-4B8C-83A1-F6EECF244321}">
                <p14:modId xmlns:p14="http://schemas.microsoft.com/office/powerpoint/2010/main" val="2601194088"/>
              </p:ext>
            </p:extLst>
          </p:nvPr>
        </p:nvGraphicFramePr>
        <p:xfrm>
          <a:off x="179512" y="1692727"/>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74" name="Table 73">
            <a:extLst>
              <a:ext uri="{FF2B5EF4-FFF2-40B4-BE49-F238E27FC236}">
                <a16:creationId xmlns:a16="http://schemas.microsoft.com/office/drawing/2014/main" id="{B05C1890-E17D-6E11-C8C0-11E20B1FACBC}"/>
              </a:ext>
            </a:extLst>
          </p:cNvPr>
          <p:cNvGraphicFramePr>
            <a:graphicFrameLocks noGrp="1"/>
          </p:cNvGraphicFramePr>
          <p:nvPr>
            <p:extLst>
              <p:ext uri="{D42A27DB-BD31-4B8C-83A1-F6EECF244321}">
                <p14:modId xmlns:p14="http://schemas.microsoft.com/office/powerpoint/2010/main" val="1672369545"/>
              </p:ext>
            </p:extLst>
          </p:nvPr>
        </p:nvGraphicFramePr>
        <p:xfrm>
          <a:off x="179512" y="2062868"/>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75" name="Table 74">
            <a:extLst>
              <a:ext uri="{FF2B5EF4-FFF2-40B4-BE49-F238E27FC236}">
                <a16:creationId xmlns:a16="http://schemas.microsoft.com/office/drawing/2014/main" id="{65A6869E-8069-AD44-7A77-B5FE6B068866}"/>
              </a:ext>
            </a:extLst>
          </p:cNvPr>
          <p:cNvGraphicFramePr>
            <a:graphicFrameLocks noGrp="1"/>
          </p:cNvGraphicFramePr>
          <p:nvPr>
            <p:extLst>
              <p:ext uri="{D42A27DB-BD31-4B8C-83A1-F6EECF244321}">
                <p14:modId xmlns:p14="http://schemas.microsoft.com/office/powerpoint/2010/main" val="1024838206"/>
              </p:ext>
            </p:extLst>
          </p:nvPr>
        </p:nvGraphicFramePr>
        <p:xfrm>
          <a:off x="179512" y="2433009"/>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76" name="Table 75">
            <a:extLst>
              <a:ext uri="{FF2B5EF4-FFF2-40B4-BE49-F238E27FC236}">
                <a16:creationId xmlns:a16="http://schemas.microsoft.com/office/drawing/2014/main" id="{797C6AE4-61CF-3777-DD13-BE7D9BDEF5C4}"/>
              </a:ext>
            </a:extLst>
          </p:cNvPr>
          <p:cNvGraphicFramePr>
            <a:graphicFrameLocks noGrp="1"/>
          </p:cNvGraphicFramePr>
          <p:nvPr>
            <p:extLst>
              <p:ext uri="{D42A27DB-BD31-4B8C-83A1-F6EECF244321}">
                <p14:modId xmlns:p14="http://schemas.microsoft.com/office/powerpoint/2010/main" val="2922014700"/>
              </p:ext>
            </p:extLst>
          </p:nvPr>
        </p:nvGraphicFramePr>
        <p:xfrm>
          <a:off x="179512" y="2803150"/>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77" name="Table 76">
            <a:extLst>
              <a:ext uri="{FF2B5EF4-FFF2-40B4-BE49-F238E27FC236}">
                <a16:creationId xmlns:a16="http://schemas.microsoft.com/office/drawing/2014/main" id="{22C743D4-8AB5-413E-F368-278F0C40A437}"/>
              </a:ext>
            </a:extLst>
          </p:cNvPr>
          <p:cNvGraphicFramePr>
            <a:graphicFrameLocks noGrp="1"/>
          </p:cNvGraphicFramePr>
          <p:nvPr>
            <p:extLst>
              <p:ext uri="{D42A27DB-BD31-4B8C-83A1-F6EECF244321}">
                <p14:modId xmlns:p14="http://schemas.microsoft.com/office/powerpoint/2010/main" val="2227619160"/>
              </p:ext>
            </p:extLst>
          </p:nvPr>
        </p:nvGraphicFramePr>
        <p:xfrm>
          <a:off x="179512" y="3173291"/>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78" name="Table 77">
            <a:extLst>
              <a:ext uri="{FF2B5EF4-FFF2-40B4-BE49-F238E27FC236}">
                <a16:creationId xmlns:a16="http://schemas.microsoft.com/office/drawing/2014/main" id="{81408230-217B-2FB8-CEC0-79E923BF3ABF}"/>
              </a:ext>
            </a:extLst>
          </p:cNvPr>
          <p:cNvGraphicFramePr>
            <a:graphicFrameLocks noGrp="1"/>
          </p:cNvGraphicFramePr>
          <p:nvPr>
            <p:extLst>
              <p:ext uri="{D42A27DB-BD31-4B8C-83A1-F6EECF244321}">
                <p14:modId xmlns:p14="http://schemas.microsoft.com/office/powerpoint/2010/main" val="3139414072"/>
              </p:ext>
            </p:extLst>
          </p:nvPr>
        </p:nvGraphicFramePr>
        <p:xfrm>
          <a:off x="179512" y="3543432"/>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79" name="Table 78">
            <a:extLst>
              <a:ext uri="{FF2B5EF4-FFF2-40B4-BE49-F238E27FC236}">
                <a16:creationId xmlns:a16="http://schemas.microsoft.com/office/drawing/2014/main" id="{EDFDA5D0-B532-5B79-BB78-CB886AC55D60}"/>
              </a:ext>
            </a:extLst>
          </p:cNvPr>
          <p:cNvGraphicFramePr>
            <a:graphicFrameLocks noGrp="1"/>
          </p:cNvGraphicFramePr>
          <p:nvPr>
            <p:extLst>
              <p:ext uri="{D42A27DB-BD31-4B8C-83A1-F6EECF244321}">
                <p14:modId xmlns:p14="http://schemas.microsoft.com/office/powerpoint/2010/main" val="377757706"/>
              </p:ext>
            </p:extLst>
          </p:nvPr>
        </p:nvGraphicFramePr>
        <p:xfrm>
          <a:off x="179512" y="3913573"/>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80" name="Table 79">
            <a:extLst>
              <a:ext uri="{FF2B5EF4-FFF2-40B4-BE49-F238E27FC236}">
                <a16:creationId xmlns:a16="http://schemas.microsoft.com/office/drawing/2014/main" id="{2C6B5FC9-D794-BA0A-1D86-8D8F369CE788}"/>
              </a:ext>
            </a:extLst>
          </p:cNvPr>
          <p:cNvGraphicFramePr>
            <a:graphicFrameLocks noGrp="1"/>
          </p:cNvGraphicFramePr>
          <p:nvPr>
            <p:extLst>
              <p:ext uri="{D42A27DB-BD31-4B8C-83A1-F6EECF244321}">
                <p14:modId xmlns:p14="http://schemas.microsoft.com/office/powerpoint/2010/main" val="1022757544"/>
              </p:ext>
            </p:extLst>
          </p:nvPr>
        </p:nvGraphicFramePr>
        <p:xfrm>
          <a:off x="179512" y="4283714"/>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81" name="Table 80">
            <a:extLst>
              <a:ext uri="{FF2B5EF4-FFF2-40B4-BE49-F238E27FC236}">
                <a16:creationId xmlns:a16="http://schemas.microsoft.com/office/drawing/2014/main" id="{9C4FCED9-5A15-6A2D-959F-3D76F7C3BA70}"/>
              </a:ext>
            </a:extLst>
          </p:cNvPr>
          <p:cNvGraphicFramePr>
            <a:graphicFrameLocks noGrp="1"/>
          </p:cNvGraphicFramePr>
          <p:nvPr>
            <p:extLst>
              <p:ext uri="{D42A27DB-BD31-4B8C-83A1-F6EECF244321}">
                <p14:modId xmlns:p14="http://schemas.microsoft.com/office/powerpoint/2010/main" val="1189844968"/>
              </p:ext>
            </p:extLst>
          </p:nvPr>
        </p:nvGraphicFramePr>
        <p:xfrm>
          <a:off x="179512" y="4653855"/>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82" name="Table 81">
            <a:extLst>
              <a:ext uri="{FF2B5EF4-FFF2-40B4-BE49-F238E27FC236}">
                <a16:creationId xmlns:a16="http://schemas.microsoft.com/office/drawing/2014/main" id="{80950FD7-A444-2AB0-C4C7-CF969859C788}"/>
              </a:ext>
            </a:extLst>
          </p:cNvPr>
          <p:cNvGraphicFramePr>
            <a:graphicFrameLocks noGrp="1"/>
          </p:cNvGraphicFramePr>
          <p:nvPr>
            <p:extLst>
              <p:ext uri="{D42A27DB-BD31-4B8C-83A1-F6EECF244321}">
                <p14:modId xmlns:p14="http://schemas.microsoft.com/office/powerpoint/2010/main" val="2150366624"/>
              </p:ext>
            </p:extLst>
          </p:nvPr>
        </p:nvGraphicFramePr>
        <p:xfrm>
          <a:off x="179512" y="5023996"/>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83" name="Table 82">
            <a:extLst>
              <a:ext uri="{FF2B5EF4-FFF2-40B4-BE49-F238E27FC236}">
                <a16:creationId xmlns:a16="http://schemas.microsoft.com/office/drawing/2014/main" id="{11650A67-A7E3-1501-8B3D-FE8DAD3566C3}"/>
              </a:ext>
            </a:extLst>
          </p:cNvPr>
          <p:cNvGraphicFramePr>
            <a:graphicFrameLocks noGrp="1"/>
          </p:cNvGraphicFramePr>
          <p:nvPr>
            <p:extLst>
              <p:ext uri="{D42A27DB-BD31-4B8C-83A1-F6EECF244321}">
                <p14:modId xmlns:p14="http://schemas.microsoft.com/office/powerpoint/2010/main" val="3394771075"/>
              </p:ext>
            </p:extLst>
          </p:nvPr>
        </p:nvGraphicFramePr>
        <p:xfrm>
          <a:off x="179512" y="5394137"/>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84" name="Table 83">
            <a:extLst>
              <a:ext uri="{FF2B5EF4-FFF2-40B4-BE49-F238E27FC236}">
                <a16:creationId xmlns:a16="http://schemas.microsoft.com/office/drawing/2014/main" id="{4E89F1E6-0662-CB24-2BFC-7C9BF2681D8C}"/>
              </a:ext>
            </a:extLst>
          </p:cNvPr>
          <p:cNvGraphicFramePr>
            <a:graphicFrameLocks noGrp="1"/>
          </p:cNvGraphicFramePr>
          <p:nvPr>
            <p:extLst>
              <p:ext uri="{D42A27DB-BD31-4B8C-83A1-F6EECF244321}">
                <p14:modId xmlns:p14="http://schemas.microsoft.com/office/powerpoint/2010/main" val="1156904076"/>
              </p:ext>
            </p:extLst>
          </p:nvPr>
        </p:nvGraphicFramePr>
        <p:xfrm>
          <a:off x="179512" y="5764278"/>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85" name="Table 84">
            <a:extLst>
              <a:ext uri="{FF2B5EF4-FFF2-40B4-BE49-F238E27FC236}">
                <a16:creationId xmlns:a16="http://schemas.microsoft.com/office/drawing/2014/main" id="{235F314F-4F1B-F4FF-43E6-8F114ECA2459}"/>
              </a:ext>
            </a:extLst>
          </p:cNvPr>
          <p:cNvGraphicFramePr>
            <a:graphicFrameLocks noGrp="1"/>
          </p:cNvGraphicFramePr>
          <p:nvPr>
            <p:extLst>
              <p:ext uri="{D42A27DB-BD31-4B8C-83A1-F6EECF244321}">
                <p14:modId xmlns:p14="http://schemas.microsoft.com/office/powerpoint/2010/main" val="2911772165"/>
              </p:ext>
            </p:extLst>
          </p:nvPr>
        </p:nvGraphicFramePr>
        <p:xfrm>
          <a:off x="5076056" y="2212945"/>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sp>
        <p:nvSpPr>
          <p:cNvPr id="87" name="TextBox 86">
            <a:extLst>
              <a:ext uri="{FF2B5EF4-FFF2-40B4-BE49-F238E27FC236}">
                <a16:creationId xmlns:a16="http://schemas.microsoft.com/office/drawing/2014/main" id="{3FEF7EE0-275A-B6F9-C0C9-1CE01EBCBAAE}"/>
              </a:ext>
            </a:extLst>
          </p:cNvPr>
          <p:cNvSpPr txBox="1"/>
          <p:nvPr/>
        </p:nvSpPr>
        <p:spPr>
          <a:xfrm>
            <a:off x="5681993" y="1844824"/>
            <a:ext cx="1755252"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sp>
        <p:nvSpPr>
          <p:cNvPr id="2" name="Slide Number Placeholder 1">
            <a:extLst>
              <a:ext uri="{FF2B5EF4-FFF2-40B4-BE49-F238E27FC236}">
                <a16:creationId xmlns:a16="http://schemas.microsoft.com/office/drawing/2014/main" id="{9A353237-F130-5920-46E0-92770BEFFEC0}"/>
              </a:ext>
            </a:extLst>
          </p:cNvPr>
          <p:cNvSpPr>
            <a:spLocks noGrp="1"/>
          </p:cNvSpPr>
          <p:nvPr>
            <p:ph type="sldNum" sz="quarter" idx="12"/>
          </p:nvPr>
        </p:nvSpPr>
        <p:spPr/>
        <p:txBody>
          <a:bodyPr/>
          <a:lstStyle/>
          <a:p>
            <a:fld id="{7DDC6E19-E111-4960-B4D1-A336F8663A94}" type="slidenum">
              <a:rPr lang="en-US" smtClean="0"/>
              <a:pPr/>
              <a:t>30</a:t>
            </a:fld>
            <a:endParaRPr lang="en-US" dirty="0"/>
          </a:p>
        </p:txBody>
      </p:sp>
    </p:spTree>
    <p:extLst>
      <p:ext uri="{BB962C8B-B14F-4D97-AF65-F5344CB8AC3E}">
        <p14:creationId xmlns:p14="http://schemas.microsoft.com/office/powerpoint/2010/main" val="68655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382 0.00231 L 0.53663 0.14097 " pathEditMode="relative" rAng="0" ptsTypes="AA">
                                      <p:cBhvr>
                                        <p:cTn id="12" dur="2000" fill="hold"/>
                                        <p:tgtEl>
                                          <p:spTgt spid="74"/>
                                        </p:tgtEl>
                                        <p:attrNameLst>
                                          <p:attrName>ppt_x</p:attrName>
                                          <p:attrName>ppt_y</p:attrName>
                                        </p:attrNameLst>
                                      </p:cBhvr>
                                      <p:rCtr x="27014" y="6921"/>
                                    </p:animMotion>
                                  </p:childTnLst>
                                </p:cTn>
                              </p:par>
                              <p:par>
                                <p:cTn id="13" presetID="42" presetClass="path" presetSubtype="0" accel="50000" decel="50000" fill="hold" nodeType="withEffect">
                                  <p:stCondLst>
                                    <p:cond delay="0"/>
                                  </p:stCondLst>
                                  <p:childTnLst>
                                    <p:animMotion origin="layout" path="M 4.44444E-6 4.81481E-6 L 0.53663 -0.39862 " pathEditMode="relative" rAng="0" ptsTypes="AA">
                                      <p:cBhvr>
                                        <p:cTn id="14" dur="2000" fill="hold"/>
                                        <p:tgtEl>
                                          <p:spTgt spid="83"/>
                                        </p:tgtEl>
                                        <p:attrNameLst>
                                          <p:attrName>ppt_x</p:attrName>
                                          <p:attrName>ppt_y</p:attrName>
                                        </p:attrNameLst>
                                      </p:cBhvr>
                                      <p:rCtr x="26823" y="-1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A8305-6D76-B103-80C8-409894AEC352}"/>
              </a:ext>
            </a:extLst>
          </p:cNvPr>
          <p:cNvSpPr>
            <a:spLocks noGrp="1"/>
          </p:cNvSpPr>
          <p:nvPr>
            <p:ph type="title"/>
          </p:nvPr>
        </p:nvSpPr>
        <p:spPr/>
        <p:txBody>
          <a:bodyPr/>
          <a:lstStyle/>
          <a:p>
            <a:r>
              <a:rPr lang="en-US" sz="4000" spc="-1" dirty="0">
                <a:latin typeface="Arial"/>
              </a:rPr>
              <a:t>Clustering</a:t>
            </a:r>
            <a:endParaRPr lang="en-US" dirty="0"/>
          </a:p>
        </p:txBody>
      </p:sp>
      <p:graphicFrame>
        <p:nvGraphicFramePr>
          <p:cNvPr id="136" name="Table 135">
            <a:extLst>
              <a:ext uri="{FF2B5EF4-FFF2-40B4-BE49-F238E27FC236}">
                <a16:creationId xmlns:a16="http://schemas.microsoft.com/office/drawing/2014/main" id="{8236A22E-31CB-336B-84BA-A8B53855C5CD}"/>
              </a:ext>
            </a:extLst>
          </p:cNvPr>
          <p:cNvGraphicFramePr>
            <a:graphicFrameLocks noGrp="1"/>
          </p:cNvGraphicFramePr>
          <p:nvPr>
            <p:extLst>
              <p:ext uri="{D42A27DB-BD31-4B8C-83A1-F6EECF244321}">
                <p14:modId xmlns:p14="http://schemas.microsoft.com/office/powerpoint/2010/main" val="596945078"/>
              </p:ext>
            </p:extLst>
          </p:nvPr>
        </p:nvGraphicFramePr>
        <p:xfrm>
          <a:off x="181461" y="112474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37" name="Table 136">
            <a:extLst>
              <a:ext uri="{FF2B5EF4-FFF2-40B4-BE49-F238E27FC236}">
                <a16:creationId xmlns:a16="http://schemas.microsoft.com/office/drawing/2014/main" id="{0391ABE5-D781-2125-8A00-73A476976E7B}"/>
              </a:ext>
            </a:extLst>
          </p:cNvPr>
          <p:cNvGraphicFramePr>
            <a:graphicFrameLocks noGrp="1"/>
          </p:cNvGraphicFramePr>
          <p:nvPr>
            <p:extLst>
              <p:ext uri="{D42A27DB-BD31-4B8C-83A1-F6EECF244321}">
                <p14:modId xmlns:p14="http://schemas.microsoft.com/office/powerpoint/2010/main" val="280917853"/>
              </p:ext>
            </p:extLst>
          </p:nvPr>
        </p:nvGraphicFramePr>
        <p:xfrm>
          <a:off x="181461" y="1548711"/>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138" name="Table 137">
            <a:extLst>
              <a:ext uri="{FF2B5EF4-FFF2-40B4-BE49-F238E27FC236}">
                <a16:creationId xmlns:a16="http://schemas.microsoft.com/office/drawing/2014/main" id="{996E39FD-FF73-7A57-3085-CCAE43B184A9}"/>
              </a:ext>
            </a:extLst>
          </p:cNvPr>
          <p:cNvGraphicFramePr>
            <a:graphicFrameLocks noGrp="1"/>
          </p:cNvGraphicFramePr>
          <p:nvPr>
            <p:extLst>
              <p:ext uri="{D42A27DB-BD31-4B8C-83A1-F6EECF244321}">
                <p14:modId xmlns:p14="http://schemas.microsoft.com/office/powerpoint/2010/main" val="93082645"/>
              </p:ext>
            </p:extLst>
          </p:nvPr>
        </p:nvGraphicFramePr>
        <p:xfrm>
          <a:off x="5376216" y="2788498"/>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139" name="Table 138">
            <a:extLst>
              <a:ext uri="{FF2B5EF4-FFF2-40B4-BE49-F238E27FC236}">
                <a16:creationId xmlns:a16="http://schemas.microsoft.com/office/drawing/2014/main" id="{554C437F-E950-DE1C-7599-4B87FE0F1489}"/>
              </a:ext>
            </a:extLst>
          </p:cNvPr>
          <p:cNvGraphicFramePr>
            <a:graphicFrameLocks noGrp="1"/>
          </p:cNvGraphicFramePr>
          <p:nvPr>
            <p:extLst>
              <p:ext uri="{D42A27DB-BD31-4B8C-83A1-F6EECF244321}">
                <p14:modId xmlns:p14="http://schemas.microsoft.com/office/powerpoint/2010/main" val="1591495560"/>
              </p:ext>
            </p:extLst>
          </p:nvPr>
        </p:nvGraphicFramePr>
        <p:xfrm>
          <a:off x="181461" y="1907032"/>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40" name="Table 139">
            <a:extLst>
              <a:ext uri="{FF2B5EF4-FFF2-40B4-BE49-F238E27FC236}">
                <a16:creationId xmlns:a16="http://schemas.microsoft.com/office/drawing/2014/main" id="{96A302A8-B7BE-D6F5-E241-9260033F6D1C}"/>
              </a:ext>
            </a:extLst>
          </p:cNvPr>
          <p:cNvGraphicFramePr>
            <a:graphicFrameLocks noGrp="1"/>
          </p:cNvGraphicFramePr>
          <p:nvPr>
            <p:extLst>
              <p:ext uri="{D42A27DB-BD31-4B8C-83A1-F6EECF244321}">
                <p14:modId xmlns:p14="http://schemas.microsoft.com/office/powerpoint/2010/main" val="1347500005"/>
              </p:ext>
            </p:extLst>
          </p:nvPr>
        </p:nvGraphicFramePr>
        <p:xfrm>
          <a:off x="181461" y="2277173"/>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141" name="Table 140">
            <a:extLst>
              <a:ext uri="{FF2B5EF4-FFF2-40B4-BE49-F238E27FC236}">
                <a16:creationId xmlns:a16="http://schemas.microsoft.com/office/drawing/2014/main" id="{7532BD5A-B24B-85AC-E929-B56BAD44758D}"/>
              </a:ext>
            </a:extLst>
          </p:cNvPr>
          <p:cNvGraphicFramePr>
            <a:graphicFrameLocks noGrp="1"/>
          </p:cNvGraphicFramePr>
          <p:nvPr>
            <p:extLst>
              <p:ext uri="{D42A27DB-BD31-4B8C-83A1-F6EECF244321}">
                <p14:modId xmlns:p14="http://schemas.microsoft.com/office/powerpoint/2010/main" val="3004717809"/>
              </p:ext>
            </p:extLst>
          </p:nvPr>
        </p:nvGraphicFramePr>
        <p:xfrm>
          <a:off x="181461" y="2647314"/>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42" name="Table 141">
            <a:extLst>
              <a:ext uri="{FF2B5EF4-FFF2-40B4-BE49-F238E27FC236}">
                <a16:creationId xmlns:a16="http://schemas.microsoft.com/office/drawing/2014/main" id="{2CC1A266-86BB-AAFD-8DCD-5592931472F9}"/>
              </a:ext>
            </a:extLst>
          </p:cNvPr>
          <p:cNvGraphicFramePr>
            <a:graphicFrameLocks noGrp="1"/>
          </p:cNvGraphicFramePr>
          <p:nvPr>
            <p:extLst>
              <p:ext uri="{D42A27DB-BD31-4B8C-83A1-F6EECF244321}">
                <p14:modId xmlns:p14="http://schemas.microsoft.com/office/powerpoint/2010/main" val="129925902"/>
              </p:ext>
            </p:extLst>
          </p:nvPr>
        </p:nvGraphicFramePr>
        <p:xfrm>
          <a:off x="181461" y="3017455"/>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43" name="Table 142">
            <a:extLst>
              <a:ext uri="{FF2B5EF4-FFF2-40B4-BE49-F238E27FC236}">
                <a16:creationId xmlns:a16="http://schemas.microsoft.com/office/drawing/2014/main" id="{31CDD2A6-896F-ECAA-E52F-CD7B10AA29FF}"/>
              </a:ext>
            </a:extLst>
          </p:cNvPr>
          <p:cNvGraphicFramePr>
            <a:graphicFrameLocks noGrp="1"/>
          </p:cNvGraphicFramePr>
          <p:nvPr>
            <p:extLst>
              <p:ext uri="{D42A27DB-BD31-4B8C-83A1-F6EECF244321}">
                <p14:modId xmlns:p14="http://schemas.microsoft.com/office/powerpoint/2010/main" val="2546934748"/>
              </p:ext>
            </p:extLst>
          </p:nvPr>
        </p:nvGraphicFramePr>
        <p:xfrm>
          <a:off x="181461" y="3387596"/>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44" name="Table 143">
            <a:extLst>
              <a:ext uri="{FF2B5EF4-FFF2-40B4-BE49-F238E27FC236}">
                <a16:creationId xmlns:a16="http://schemas.microsoft.com/office/drawing/2014/main" id="{4A4C63DF-F8F1-6756-97CE-59DD6ABA9654}"/>
              </a:ext>
            </a:extLst>
          </p:cNvPr>
          <p:cNvGraphicFramePr>
            <a:graphicFrameLocks noGrp="1"/>
          </p:cNvGraphicFramePr>
          <p:nvPr>
            <p:extLst>
              <p:ext uri="{D42A27DB-BD31-4B8C-83A1-F6EECF244321}">
                <p14:modId xmlns:p14="http://schemas.microsoft.com/office/powerpoint/2010/main" val="2629456665"/>
              </p:ext>
            </p:extLst>
          </p:nvPr>
        </p:nvGraphicFramePr>
        <p:xfrm>
          <a:off x="181461" y="3757737"/>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45" name="Table 144">
            <a:extLst>
              <a:ext uri="{FF2B5EF4-FFF2-40B4-BE49-F238E27FC236}">
                <a16:creationId xmlns:a16="http://schemas.microsoft.com/office/drawing/2014/main" id="{4EBFFAE3-446F-BC6E-B5B6-AB84A196178E}"/>
              </a:ext>
            </a:extLst>
          </p:cNvPr>
          <p:cNvGraphicFramePr>
            <a:graphicFrameLocks noGrp="1"/>
          </p:cNvGraphicFramePr>
          <p:nvPr>
            <p:extLst>
              <p:ext uri="{D42A27DB-BD31-4B8C-83A1-F6EECF244321}">
                <p14:modId xmlns:p14="http://schemas.microsoft.com/office/powerpoint/2010/main" val="601825376"/>
              </p:ext>
            </p:extLst>
          </p:nvPr>
        </p:nvGraphicFramePr>
        <p:xfrm>
          <a:off x="181461" y="4127878"/>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146" name="Table 145">
            <a:extLst>
              <a:ext uri="{FF2B5EF4-FFF2-40B4-BE49-F238E27FC236}">
                <a16:creationId xmlns:a16="http://schemas.microsoft.com/office/drawing/2014/main" id="{1CCFD381-B4F7-58B2-EBA0-380FC747751D}"/>
              </a:ext>
            </a:extLst>
          </p:cNvPr>
          <p:cNvGraphicFramePr>
            <a:graphicFrameLocks noGrp="1"/>
          </p:cNvGraphicFramePr>
          <p:nvPr>
            <p:extLst>
              <p:ext uri="{D42A27DB-BD31-4B8C-83A1-F6EECF244321}">
                <p14:modId xmlns:p14="http://schemas.microsoft.com/office/powerpoint/2010/main" val="1126438207"/>
              </p:ext>
            </p:extLst>
          </p:nvPr>
        </p:nvGraphicFramePr>
        <p:xfrm>
          <a:off x="181461" y="4498019"/>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147" name="Table 146">
            <a:extLst>
              <a:ext uri="{FF2B5EF4-FFF2-40B4-BE49-F238E27FC236}">
                <a16:creationId xmlns:a16="http://schemas.microsoft.com/office/drawing/2014/main" id="{0A34FC4F-1494-AF3E-034F-F18D442A57B8}"/>
              </a:ext>
            </a:extLst>
          </p:cNvPr>
          <p:cNvGraphicFramePr>
            <a:graphicFrameLocks noGrp="1"/>
          </p:cNvGraphicFramePr>
          <p:nvPr>
            <p:extLst>
              <p:ext uri="{D42A27DB-BD31-4B8C-83A1-F6EECF244321}">
                <p14:modId xmlns:p14="http://schemas.microsoft.com/office/powerpoint/2010/main" val="4121398374"/>
              </p:ext>
            </p:extLst>
          </p:nvPr>
        </p:nvGraphicFramePr>
        <p:xfrm>
          <a:off x="5376216" y="3162445"/>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148" name="Table 147">
            <a:extLst>
              <a:ext uri="{FF2B5EF4-FFF2-40B4-BE49-F238E27FC236}">
                <a16:creationId xmlns:a16="http://schemas.microsoft.com/office/drawing/2014/main" id="{4B35769E-19B0-AACF-1343-6F34B5298D96}"/>
              </a:ext>
            </a:extLst>
          </p:cNvPr>
          <p:cNvGraphicFramePr>
            <a:graphicFrameLocks noGrp="1"/>
          </p:cNvGraphicFramePr>
          <p:nvPr>
            <p:extLst>
              <p:ext uri="{D42A27DB-BD31-4B8C-83A1-F6EECF244321}">
                <p14:modId xmlns:p14="http://schemas.microsoft.com/office/powerpoint/2010/main" val="3387554902"/>
              </p:ext>
            </p:extLst>
          </p:nvPr>
        </p:nvGraphicFramePr>
        <p:xfrm>
          <a:off x="181461" y="4862127"/>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149" name="Table 148">
            <a:extLst>
              <a:ext uri="{FF2B5EF4-FFF2-40B4-BE49-F238E27FC236}">
                <a16:creationId xmlns:a16="http://schemas.microsoft.com/office/drawing/2014/main" id="{87EAA543-9A4D-FBE0-2576-6C8189148E51}"/>
              </a:ext>
            </a:extLst>
          </p:cNvPr>
          <p:cNvGraphicFramePr>
            <a:graphicFrameLocks noGrp="1"/>
          </p:cNvGraphicFramePr>
          <p:nvPr>
            <p:extLst>
              <p:ext uri="{D42A27DB-BD31-4B8C-83A1-F6EECF244321}">
                <p14:modId xmlns:p14="http://schemas.microsoft.com/office/powerpoint/2010/main" val="372152258"/>
              </p:ext>
            </p:extLst>
          </p:nvPr>
        </p:nvGraphicFramePr>
        <p:xfrm>
          <a:off x="181461" y="5226483"/>
          <a:ext cx="271508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180134937"/>
                  </a:ext>
                </a:extLst>
              </a:tr>
            </a:tbl>
          </a:graphicData>
        </a:graphic>
      </p:graphicFrame>
      <p:graphicFrame>
        <p:nvGraphicFramePr>
          <p:cNvPr id="150" name="Table 149">
            <a:extLst>
              <a:ext uri="{FF2B5EF4-FFF2-40B4-BE49-F238E27FC236}">
                <a16:creationId xmlns:a16="http://schemas.microsoft.com/office/drawing/2014/main" id="{5E204D85-618E-22B6-451D-CF63AA3F4237}"/>
              </a:ext>
            </a:extLst>
          </p:cNvPr>
          <p:cNvGraphicFramePr>
            <a:graphicFrameLocks noGrp="1"/>
          </p:cNvGraphicFramePr>
          <p:nvPr>
            <p:extLst>
              <p:ext uri="{D42A27DB-BD31-4B8C-83A1-F6EECF244321}">
                <p14:modId xmlns:p14="http://schemas.microsoft.com/office/powerpoint/2010/main" val="2832710423"/>
              </p:ext>
            </p:extLst>
          </p:nvPr>
        </p:nvGraphicFramePr>
        <p:xfrm>
          <a:off x="181461" y="4398619"/>
          <a:ext cx="271508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151" name="Table 150">
            <a:extLst>
              <a:ext uri="{FF2B5EF4-FFF2-40B4-BE49-F238E27FC236}">
                <a16:creationId xmlns:a16="http://schemas.microsoft.com/office/drawing/2014/main" id="{728C4CF9-1537-E94B-16D5-57964B4272AF}"/>
              </a:ext>
            </a:extLst>
          </p:cNvPr>
          <p:cNvGraphicFramePr>
            <a:graphicFrameLocks noGrp="1"/>
          </p:cNvGraphicFramePr>
          <p:nvPr>
            <p:extLst>
              <p:ext uri="{D42A27DB-BD31-4B8C-83A1-F6EECF244321}">
                <p14:modId xmlns:p14="http://schemas.microsoft.com/office/powerpoint/2010/main" val="1405147407"/>
              </p:ext>
            </p:extLst>
          </p:nvPr>
        </p:nvGraphicFramePr>
        <p:xfrm>
          <a:off x="181461" y="4755800"/>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152" name="Table 151">
            <a:extLst>
              <a:ext uri="{FF2B5EF4-FFF2-40B4-BE49-F238E27FC236}">
                <a16:creationId xmlns:a16="http://schemas.microsoft.com/office/drawing/2014/main" id="{5380E671-4CAD-463E-ABD1-D4090F7E910D}"/>
              </a:ext>
            </a:extLst>
          </p:cNvPr>
          <p:cNvGraphicFramePr>
            <a:graphicFrameLocks noGrp="1"/>
          </p:cNvGraphicFramePr>
          <p:nvPr>
            <p:extLst>
              <p:ext uri="{D42A27DB-BD31-4B8C-83A1-F6EECF244321}">
                <p14:modId xmlns:p14="http://schemas.microsoft.com/office/powerpoint/2010/main" val="494185627"/>
              </p:ext>
            </p:extLst>
          </p:nvPr>
        </p:nvGraphicFramePr>
        <p:xfrm>
          <a:off x="181461" y="5125941"/>
          <a:ext cx="271508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153" name="Table 152">
            <a:extLst>
              <a:ext uri="{FF2B5EF4-FFF2-40B4-BE49-F238E27FC236}">
                <a16:creationId xmlns:a16="http://schemas.microsoft.com/office/drawing/2014/main" id="{4A636E6E-25BF-3AA8-C545-40C8867298CD}"/>
              </a:ext>
            </a:extLst>
          </p:cNvPr>
          <p:cNvGraphicFramePr>
            <a:graphicFrameLocks noGrp="1"/>
          </p:cNvGraphicFramePr>
          <p:nvPr>
            <p:extLst>
              <p:ext uri="{D42A27DB-BD31-4B8C-83A1-F6EECF244321}">
                <p14:modId xmlns:p14="http://schemas.microsoft.com/office/powerpoint/2010/main" val="1699188787"/>
              </p:ext>
            </p:extLst>
          </p:nvPr>
        </p:nvGraphicFramePr>
        <p:xfrm>
          <a:off x="181461" y="5492569"/>
          <a:ext cx="271508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920338073"/>
                  </a:ext>
                </a:extLst>
              </a:tr>
            </a:tbl>
          </a:graphicData>
        </a:graphic>
      </p:graphicFrame>
      <p:graphicFrame>
        <p:nvGraphicFramePr>
          <p:cNvPr id="154" name="Table 153">
            <a:extLst>
              <a:ext uri="{FF2B5EF4-FFF2-40B4-BE49-F238E27FC236}">
                <a16:creationId xmlns:a16="http://schemas.microsoft.com/office/drawing/2014/main" id="{54E29180-CF4B-A0C8-2E52-34E0BFB35F31}"/>
              </a:ext>
            </a:extLst>
          </p:cNvPr>
          <p:cNvGraphicFramePr>
            <a:graphicFrameLocks noGrp="1"/>
          </p:cNvGraphicFramePr>
          <p:nvPr>
            <p:extLst>
              <p:ext uri="{D42A27DB-BD31-4B8C-83A1-F6EECF244321}">
                <p14:modId xmlns:p14="http://schemas.microsoft.com/office/powerpoint/2010/main" val="399532277"/>
              </p:ext>
            </p:extLst>
          </p:nvPr>
        </p:nvGraphicFramePr>
        <p:xfrm>
          <a:off x="181461" y="5862710"/>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605359963"/>
                  </a:ext>
                </a:extLst>
              </a:tr>
            </a:tbl>
          </a:graphicData>
        </a:graphic>
      </p:graphicFrame>
      <p:graphicFrame>
        <p:nvGraphicFramePr>
          <p:cNvPr id="155" name="Table 154">
            <a:extLst>
              <a:ext uri="{FF2B5EF4-FFF2-40B4-BE49-F238E27FC236}">
                <a16:creationId xmlns:a16="http://schemas.microsoft.com/office/drawing/2014/main" id="{A8747D31-D4A4-94F4-294A-82C1981CE5F9}"/>
              </a:ext>
            </a:extLst>
          </p:cNvPr>
          <p:cNvGraphicFramePr>
            <a:graphicFrameLocks noGrp="1"/>
          </p:cNvGraphicFramePr>
          <p:nvPr>
            <p:extLst>
              <p:ext uri="{D42A27DB-BD31-4B8C-83A1-F6EECF244321}">
                <p14:modId xmlns:p14="http://schemas.microsoft.com/office/powerpoint/2010/main" val="925038823"/>
              </p:ext>
            </p:extLst>
          </p:nvPr>
        </p:nvGraphicFramePr>
        <p:xfrm>
          <a:off x="181461" y="398790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56" name="Table 155">
            <a:extLst>
              <a:ext uri="{FF2B5EF4-FFF2-40B4-BE49-F238E27FC236}">
                <a16:creationId xmlns:a16="http://schemas.microsoft.com/office/drawing/2014/main" id="{6B62EDAB-5697-676F-01F1-71712F31D4C2}"/>
              </a:ext>
            </a:extLst>
          </p:cNvPr>
          <p:cNvGraphicFramePr>
            <a:graphicFrameLocks noGrp="1"/>
          </p:cNvGraphicFramePr>
          <p:nvPr>
            <p:extLst>
              <p:ext uri="{D42A27DB-BD31-4B8C-83A1-F6EECF244321}">
                <p14:modId xmlns:p14="http://schemas.microsoft.com/office/powerpoint/2010/main" val="591590277"/>
              </p:ext>
            </p:extLst>
          </p:nvPr>
        </p:nvGraphicFramePr>
        <p:xfrm>
          <a:off x="179512" y="1124744"/>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57" name="Table 156">
            <a:extLst>
              <a:ext uri="{FF2B5EF4-FFF2-40B4-BE49-F238E27FC236}">
                <a16:creationId xmlns:a16="http://schemas.microsoft.com/office/drawing/2014/main" id="{37B2AB8F-02D0-9EAA-A24B-34AB0F278841}"/>
              </a:ext>
            </a:extLst>
          </p:cNvPr>
          <p:cNvGraphicFramePr>
            <a:graphicFrameLocks noGrp="1"/>
          </p:cNvGraphicFramePr>
          <p:nvPr>
            <p:extLst>
              <p:ext uri="{D42A27DB-BD31-4B8C-83A1-F6EECF244321}">
                <p14:modId xmlns:p14="http://schemas.microsoft.com/office/powerpoint/2010/main" val="3824260568"/>
              </p:ext>
            </p:extLst>
          </p:nvPr>
        </p:nvGraphicFramePr>
        <p:xfrm>
          <a:off x="179512" y="1533552"/>
          <a:ext cx="271508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58" name="Table 157">
            <a:extLst>
              <a:ext uri="{FF2B5EF4-FFF2-40B4-BE49-F238E27FC236}">
                <a16:creationId xmlns:a16="http://schemas.microsoft.com/office/drawing/2014/main" id="{AE71F3BC-E597-895B-3D8B-1FE43F46AF19}"/>
              </a:ext>
            </a:extLst>
          </p:cNvPr>
          <p:cNvGraphicFramePr>
            <a:graphicFrameLocks noGrp="1"/>
          </p:cNvGraphicFramePr>
          <p:nvPr>
            <p:extLst>
              <p:ext uri="{D42A27DB-BD31-4B8C-83A1-F6EECF244321}">
                <p14:modId xmlns:p14="http://schemas.microsoft.com/office/powerpoint/2010/main" val="4185583323"/>
              </p:ext>
            </p:extLst>
          </p:nvPr>
        </p:nvGraphicFramePr>
        <p:xfrm>
          <a:off x="179512" y="1907034"/>
          <a:ext cx="271508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59" name="Table 158">
            <a:extLst>
              <a:ext uri="{FF2B5EF4-FFF2-40B4-BE49-F238E27FC236}">
                <a16:creationId xmlns:a16="http://schemas.microsoft.com/office/drawing/2014/main" id="{BACEE282-8DB0-FEB8-4E36-7986BC6C513F}"/>
              </a:ext>
            </a:extLst>
          </p:cNvPr>
          <p:cNvGraphicFramePr>
            <a:graphicFrameLocks noGrp="1"/>
          </p:cNvGraphicFramePr>
          <p:nvPr>
            <p:extLst>
              <p:ext uri="{D42A27DB-BD31-4B8C-83A1-F6EECF244321}">
                <p14:modId xmlns:p14="http://schemas.microsoft.com/office/powerpoint/2010/main" val="1811108341"/>
              </p:ext>
            </p:extLst>
          </p:nvPr>
        </p:nvGraphicFramePr>
        <p:xfrm>
          <a:off x="179512" y="2271266"/>
          <a:ext cx="271508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60" name="Table 159">
            <a:extLst>
              <a:ext uri="{FF2B5EF4-FFF2-40B4-BE49-F238E27FC236}">
                <a16:creationId xmlns:a16="http://schemas.microsoft.com/office/drawing/2014/main" id="{E3A24771-59C2-9DB7-5C2E-A53196B98721}"/>
              </a:ext>
            </a:extLst>
          </p:cNvPr>
          <p:cNvGraphicFramePr>
            <a:graphicFrameLocks noGrp="1"/>
          </p:cNvGraphicFramePr>
          <p:nvPr>
            <p:extLst>
              <p:ext uri="{D42A27DB-BD31-4B8C-83A1-F6EECF244321}">
                <p14:modId xmlns:p14="http://schemas.microsoft.com/office/powerpoint/2010/main" val="1715377580"/>
              </p:ext>
            </p:extLst>
          </p:nvPr>
        </p:nvGraphicFramePr>
        <p:xfrm>
          <a:off x="179512" y="2635498"/>
          <a:ext cx="271508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61" name="Table 160">
            <a:extLst>
              <a:ext uri="{FF2B5EF4-FFF2-40B4-BE49-F238E27FC236}">
                <a16:creationId xmlns:a16="http://schemas.microsoft.com/office/drawing/2014/main" id="{D0D223E2-2547-3072-646F-B4FCCC80422A}"/>
              </a:ext>
            </a:extLst>
          </p:cNvPr>
          <p:cNvGraphicFramePr>
            <a:graphicFrameLocks noGrp="1"/>
          </p:cNvGraphicFramePr>
          <p:nvPr>
            <p:extLst>
              <p:ext uri="{D42A27DB-BD31-4B8C-83A1-F6EECF244321}">
                <p14:modId xmlns:p14="http://schemas.microsoft.com/office/powerpoint/2010/main" val="4261112546"/>
              </p:ext>
            </p:extLst>
          </p:nvPr>
        </p:nvGraphicFramePr>
        <p:xfrm>
          <a:off x="179512" y="2999730"/>
          <a:ext cx="271508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62" name="Table 161">
            <a:extLst>
              <a:ext uri="{FF2B5EF4-FFF2-40B4-BE49-F238E27FC236}">
                <a16:creationId xmlns:a16="http://schemas.microsoft.com/office/drawing/2014/main" id="{8C0E3AE0-91E6-1070-C9C7-D018DA4EEF1D}"/>
              </a:ext>
            </a:extLst>
          </p:cNvPr>
          <p:cNvGraphicFramePr>
            <a:graphicFrameLocks noGrp="1"/>
          </p:cNvGraphicFramePr>
          <p:nvPr>
            <p:extLst>
              <p:ext uri="{D42A27DB-BD31-4B8C-83A1-F6EECF244321}">
                <p14:modId xmlns:p14="http://schemas.microsoft.com/office/powerpoint/2010/main" val="2671871753"/>
              </p:ext>
            </p:extLst>
          </p:nvPr>
        </p:nvGraphicFramePr>
        <p:xfrm>
          <a:off x="179512" y="3363962"/>
          <a:ext cx="271508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sp>
        <p:nvSpPr>
          <p:cNvPr id="163" name="TextBox 162">
            <a:extLst>
              <a:ext uri="{FF2B5EF4-FFF2-40B4-BE49-F238E27FC236}">
                <a16:creationId xmlns:a16="http://schemas.microsoft.com/office/drawing/2014/main" id="{CF4F4115-703F-2ABE-511D-DA263D17B719}"/>
              </a:ext>
            </a:extLst>
          </p:cNvPr>
          <p:cNvSpPr txBox="1"/>
          <p:nvPr/>
        </p:nvSpPr>
        <p:spPr>
          <a:xfrm>
            <a:off x="5974497" y="2048218"/>
            <a:ext cx="1755252"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graphicFrame>
        <p:nvGraphicFramePr>
          <p:cNvPr id="164" name="Table 163">
            <a:extLst>
              <a:ext uri="{FF2B5EF4-FFF2-40B4-BE49-F238E27FC236}">
                <a16:creationId xmlns:a16="http://schemas.microsoft.com/office/drawing/2014/main" id="{BAC44070-BCF0-EE94-836E-5A10110C0E93}"/>
              </a:ext>
            </a:extLst>
          </p:cNvPr>
          <p:cNvGraphicFramePr>
            <a:graphicFrameLocks noGrp="1"/>
          </p:cNvGraphicFramePr>
          <p:nvPr>
            <p:extLst>
              <p:ext uri="{D42A27DB-BD31-4B8C-83A1-F6EECF244321}">
                <p14:modId xmlns:p14="http://schemas.microsoft.com/office/powerpoint/2010/main" val="2511847078"/>
              </p:ext>
            </p:extLst>
          </p:nvPr>
        </p:nvGraphicFramePr>
        <p:xfrm>
          <a:off x="5372202" y="2391445"/>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66" name="Table 8">
            <a:extLst>
              <a:ext uri="{FF2B5EF4-FFF2-40B4-BE49-F238E27FC236}">
                <a16:creationId xmlns:a16="http://schemas.microsoft.com/office/drawing/2014/main" id="{34C375E0-052B-CBA5-B979-CDEB55BDF743}"/>
              </a:ext>
            </a:extLst>
          </p:cNvPr>
          <p:cNvGraphicFramePr>
            <a:graphicFrameLocks noGrp="1"/>
          </p:cNvGraphicFramePr>
          <p:nvPr>
            <p:extLst>
              <p:ext uri="{D42A27DB-BD31-4B8C-83A1-F6EECF244321}">
                <p14:modId xmlns:p14="http://schemas.microsoft.com/office/powerpoint/2010/main" val="4269397256"/>
              </p:ext>
            </p:extLst>
          </p:nvPr>
        </p:nvGraphicFramePr>
        <p:xfrm>
          <a:off x="3669681" y="4040278"/>
          <a:ext cx="5292857" cy="1373415"/>
        </p:xfrm>
        <a:graphic>
          <a:graphicData uri="http://schemas.openxmlformats.org/drawingml/2006/table">
            <a:tbl>
              <a:tblPr firstRow="1" bandRow="1"/>
              <a:tblGrid>
                <a:gridCol w="2545039">
                  <a:extLst>
                    <a:ext uri="{9D8B030D-6E8A-4147-A177-3AD203B41FA5}">
                      <a16:colId xmlns:a16="http://schemas.microsoft.com/office/drawing/2014/main" val="3392779189"/>
                    </a:ext>
                  </a:extLst>
                </a:gridCol>
                <a:gridCol w="676191">
                  <a:extLst>
                    <a:ext uri="{9D8B030D-6E8A-4147-A177-3AD203B41FA5}">
                      <a16:colId xmlns:a16="http://schemas.microsoft.com/office/drawing/2014/main" val="3657663648"/>
                    </a:ext>
                  </a:extLst>
                </a:gridCol>
                <a:gridCol w="786700">
                  <a:extLst>
                    <a:ext uri="{9D8B030D-6E8A-4147-A177-3AD203B41FA5}">
                      <a16:colId xmlns:a16="http://schemas.microsoft.com/office/drawing/2014/main" val="1104624895"/>
                    </a:ext>
                  </a:extLst>
                </a:gridCol>
                <a:gridCol w="1284927">
                  <a:extLst>
                    <a:ext uri="{9D8B030D-6E8A-4147-A177-3AD203B41FA5}">
                      <a16:colId xmlns:a16="http://schemas.microsoft.com/office/drawing/2014/main" val="278479604"/>
                    </a:ext>
                  </a:extLst>
                </a:gridCol>
              </a:tblGrid>
              <a:tr h="486780">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Pipeline</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Num. Models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Num. Outliers</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100" dirty="0"/>
                        <a:t>Recovered Accuracy</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3861553"/>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No Clustering / Outlier Detection</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0</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18.7425</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94156588"/>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Clustering Only</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0</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30.97082</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916303319"/>
                  </a:ext>
                </a:extLst>
              </a:tr>
              <a:tr h="295545">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Outlier Detection Before Clustering</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latin typeface="Arial" panose="020B0604020202020204" pitchFamily="34" charset="0"/>
                          <a:cs typeface="Arial" panose="020B0604020202020204" pitchFamily="34" charset="0"/>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14301</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100" dirty="0"/>
                        <a:t>47.43767</a:t>
                      </a:r>
                      <a:endParaRPr lang="en-US" sz="11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58567976"/>
                  </a:ext>
                </a:extLst>
              </a:tr>
            </a:tbl>
          </a:graphicData>
        </a:graphic>
      </p:graphicFrame>
      <p:sp>
        <p:nvSpPr>
          <p:cNvPr id="167" name="TextBox 166">
            <a:extLst>
              <a:ext uri="{FF2B5EF4-FFF2-40B4-BE49-F238E27FC236}">
                <a16:creationId xmlns:a16="http://schemas.microsoft.com/office/drawing/2014/main" id="{D28F1724-959C-ED3B-8B8B-53814B611A0C}"/>
              </a:ext>
            </a:extLst>
          </p:cNvPr>
          <p:cNvSpPr txBox="1"/>
          <p:nvPr/>
        </p:nvSpPr>
        <p:spPr>
          <a:xfrm>
            <a:off x="3595606" y="5428040"/>
            <a:ext cx="3134139" cy="492443"/>
          </a:xfrm>
          <a:prstGeom prst="rect">
            <a:avLst/>
          </a:prstGeom>
          <a:noFill/>
        </p:spPr>
        <p:txBody>
          <a:bodyPr wrap="square" rtlCol="0">
            <a:spAutoFit/>
          </a:bodyPr>
          <a:lstStyle/>
          <a:p>
            <a:pPr fontAlgn="auto">
              <a:spcBef>
                <a:spcPts val="0"/>
              </a:spcBef>
              <a:spcAft>
                <a:spcPts val="0"/>
              </a:spcAft>
            </a:pPr>
            <a:r>
              <a:rPr lang="en-US" sz="1300" b="0" dirty="0">
                <a:solidFill>
                  <a:prstClr val="black"/>
                </a:solidFill>
                <a:latin typeface="Arial"/>
              </a:rPr>
              <a:t>Outlier detection: Z-score</a:t>
            </a:r>
          </a:p>
          <a:p>
            <a:pPr fontAlgn="auto">
              <a:spcBef>
                <a:spcPts val="0"/>
              </a:spcBef>
              <a:spcAft>
                <a:spcPts val="0"/>
              </a:spcAft>
            </a:pPr>
            <a:r>
              <a:rPr lang="en-US" sz="1300" b="0" dirty="0">
                <a:solidFill>
                  <a:prstClr val="black"/>
                </a:solidFill>
                <a:latin typeface="Arial"/>
              </a:rPr>
              <a:t>Clustering: K-means</a:t>
            </a:r>
          </a:p>
        </p:txBody>
      </p:sp>
      <p:sp>
        <p:nvSpPr>
          <p:cNvPr id="173" name="TextBox 172">
            <a:extLst>
              <a:ext uri="{FF2B5EF4-FFF2-40B4-BE49-F238E27FC236}">
                <a16:creationId xmlns:a16="http://schemas.microsoft.com/office/drawing/2014/main" id="{21B6783E-DCA5-8458-A5AF-CAF7513E49DA}"/>
              </a:ext>
            </a:extLst>
          </p:cNvPr>
          <p:cNvSpPr txBox="1"/>
          <p:nvPr/>
        </p:nvSpPr>
        <p:spPr bwMode="auto">
          <a:xfrm>
            <a:off x="6444208" y="5425336"/>
            <a:ext cx="2518330" cy="600164"/>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pPr marL="216000" marR="0" lvl="1" algn="l" defTabSz="914400" rtl="0" eaLnBrk="1" fontAlgn="auto" latinLnBrk="0" hangingPunct="1">
              <a:lnSpc>
                <a:spcPct val="100000"/>
              </a:lnSpc>
              <a:spcBef>
                <a:spcPts val="0"/>
              </a:spcBef>
              <a:spcAft>
                <a:spcPts val="0"/>
              </a:spcAft>
              <a:buClr>
                <a:srgbClr val="000000"/>
              </a:buClr>
              <a:buSzPct val="45000"/>
              <a:tabLst/>
              <a:defRPr/>
            </a:pPr>
            <a:r>
              <a:rPr kumimoji="0" lang="en-US" sz="1100" b="0" i="1" u="none" strike="noStrike" kern="1200" cap="none" spc="-1" normalizeH="0" baseline="0" noProof="0" dirty="0">
                <a:ln>
                  <a:noFill/>
                </a:ln>
                <a:solidFill>
                  <a:srgbClr val="000000"/>
                </a:solidFill>
                <a:effectLst/>
                <a:uLnTx/>
                <a:uFillTx/>
                <a:latin typeface="Arial"/>
                <a:ea typeface="ＭＳ Ｐゴシック"/>
              </a:rPr>
              <a:t>*Recovered accuracy = percent of samples within designated error threshold (5%)</a:t>
            </a:r>
          </a:p>
        </p:txBody>
      </p:sp>
      <p:sp>
        <p:nvSpPr>
          <p:cNvPr id="2" name="Slide Number Placeholder 1">
            <a:extLst>
              <a:ext uri="{FF2B5EF4-FFF2-40B4-BE49-F238E27FC236}">
                <a16:creationId xmlns:a16="http://schemas.microsoft.com/office/drawing/2014/main" id="{903950A9-349E-4C71-CBD2-2A06B174CF0E}"/>
              </a:ext>
            </a:extLst>
          </p:cNvPr>
          <p:cNvSpPr>
            <a:spLocks noGrp="1"/>
          </p:cNvSpPr>
          <p:nvPr>
            <p:ph type="sldNum" sz="quarter" idx="12"/>
          </p:nvPr>
        </p:nvSpPr>
        <p:spPr/>
        <p:txBody>
          <a:bodyPr/>
          <a:lstStyle/>
          <a:p>
            <a:fld id="{7DDC6E19-E111-4960-B4D1-A336F8663A94}" type="slidenum">
              <a:rPr lang="en-US" smtClean="0"/>
              <a:pPr/>
              <a:t>31</a:t>
            </a:fld>
            <a:endParaRPr lang="en-US" dirty="0"/>
          </a:p>
        </p:txBody>
      </p:sp>
    </p:spTree>
    <p:extLst>
      <p:ext uri="{BB962C8B-B14F-4D97-AF65-F5344CB8AC3E}">
        <p14:creationId xmlns:p14="http://schemas.microsoft.com/office/powerpoint/2010/main" val="12014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59259E-6 L -0.52483 -0.00857 " pathEditMode="relative" rAng="0" ptsTypes="AA">
                                      <p:cBhvr>
                                        <p:cTn id="6" dur="1000" fill="hold"/>
                                        <p:tgtEl>
                                          <p:spTgt spid="136"/>
                                        </p:tgtEl>
                                        <p:attrNameLst>
                                          <p:attrName>ppt_x</p:attrName>
                                          <p:attrName>ppt_y</p:attrName>
                                        </p:attrNameLst>
                                      </p:cBhvr>
                                      <p:rCtr x="-26233" y="-440"/>
                                    </p:animMotion>
                                  </p:childTnLst>
                                </p:cTn>
                              </p:par>
                              <p:par>
                                <p:cTn id="7" presetID="42" presetClass="path" presetSubtype="0" accel="50000" decel="50000" fill="hold" nodeType="withEffect">
                                  <p:stCondLst>
                                    <p:cond delay="0"/>
                                  </p:stCondLst>
                                  <p:childTnLst>
                                    <p:animMotion origin="layout" path="M 8.33333E-7 2.22222E-6 L -0.525 -0.01111 " pathEditMode="relative" rAng="0" ptsTypes="AA">
                                      <p:cBhvr>
                                        <p:cTn id="8" dur="1000" fill="hold"/>
                                        <p:tgtEl>
                                          <p:spTgt spid="137"/>
                                        </p:tgtEl>
                                        <p:attrNameLst>
                                          <p:attrName>ppt_x</p:attrName>
                                          <p:attrName>ppt_y</p:attrName>
                                        </p:attrNameLst>
                                      </p:cBhvr>
                                      <p:rCtr x="-26250" y="-556"/>
                                    </p:animMotion>
                                  </p:childTnLst>
                                </p:cTn>
                              </p:par>
                              <p:par>
                                <p:cTn id="9" presetID="42" presetClass="path" presetSubtype="0" accel="50000" decel="50000" fill="hold" nodeType="withEffect">
                                  <p:stCondLst>
                                    <p:cond delay="0"/>
                                  </p:stCondLst>
                                  <p:childTnLst>
                                    <p:animMotion origin="layout" path="M 8.33333E-7 -1.11111E-6 L -0.525 -0.00278 " pathEditMode="relative" rAng="0" ptsTypes="AA">
                                      <p:cBhvr>
                                        <p:cTn id="10" dur="1000" fill="hold"/>
                                        <p:tgtEl>
                                          <p:spTgt spid="139"/>
                                        </p:tgtEl>
                                        <p:attrNameLst>
                                          <p:attrName>ppt_x</p:attrName>
                                          <p:attrName>ppt_y</p:attrName>
                                        </p:attrNameLst>
                                      </p:cBhvr>
                                      <p:rCtr x="-26250" y="-139"/>
                                    </p:animMotion>
                                  </p:childTnLst>
                                </p:cTn>
                              </p:par>
                              <p:par>
                                <p:cTn id="11" presetID="42" presetClass="path" presetSubtype="0" accel="50000" decel="50000" fill="hold" nodeType="withEffect">
                                  <p:stCondLst>
                                    <p:cond delay="0"/>
                                  </p:stCondLst>
                                  <p:childTnLst>
                                    <p:animMotion origin="layout" path="M 8.33333E-7 2.22222E-6 L -0.52691 0.00185 " pathEditMode="relative" rAng="0" ptsTypes="AA">
                                      <p:cBhvr>
                                        <p:cTn id="12" dur="1000" fill="hold"/>
                                        <p:tgtEl>
                                          <p:spTgt spid="140"/>
                                        </p:tgtEl>
                                        <p:attrNameLst>
                                          <p:attrName>ppt_x</p:attrName>
                                          <p:attrName>ppt_y</p:attrName>
                                        </p:attrNameLst>
                                      </p:cBhvr>
                                      <p:rCtr x="-26337" y="93"/>
                                    </p:animMotion>
                                  </p:childTnLst>
                                </p:cTn>
                              </p:par>
                              <p:par>
                                <p:cTn id="13" presetID="42" presetClass="path" presetSubtype="0" accel="50000" decel="50000" fill="hold" nodeType="withEffect">
                                  <p:stCondLst>
                                    <p:cond delay="0"/>
                                  </p:stCondLst>
                                  <p:childTnLst>
                                    <p:animMotion origin="layout" path="M 8.33333E-7 -2.96296E-6 L -0.52691 0.00116 " pathEditMode="relative" rAng="0" ptsTypes="AA">
                                      <p:cBhvr>
                                        <p:cTn id="14" dur="1000" fill="hold"/>
                                        <p:tgtEl>
                                          <p:spTgt spid="141"/>
                                        </p:tgtEl>
                                        <p:attrNameLst>
                                          <p:attrName>ppt_x</p:attrName>
                                          <p:attrName>ppt_y</p:attrName>
                                        </p:attrNameLst>
                                      </p:cBhvr>
                                      <p:rCtr x="-26337" y="46"/>
                                    </p:animMotion>
                                  </p:childTnLst>
                                </p:cTn>
                              </p:par>
                              <p:par>
                                <p:cTn id="15" presetID="42" presetClass="path" presetSubtype="0" accel="50000" decel="50000" fill="hold" nodeType="withEffect">
                                  <p:stCondLst>
                                    <p:cond delay="0"/>
                                  </p:stCondLst>
                                  <p:childTnLst>
                                    <p:animMotion origin="layout" path="M 8.33333E-7 1.85185E-6 L -0.525 -0.00625 " pathEditMode="relative" rAng="0" ptsTypes="AA">
                                      <p:cBhvr>
                                        <p:cTn id="16" dur="1000" fill="hold"/>
                                        <p:tgtEl>
                                          <p:spTgt spid="142"/>
                                        </p:tgtEl>
                                        <p:attrNameLst>
                                          <p:attrName>ppt_x</p:attrName>
                                          <p:attrName>ppt_y</p:attrName>
                                        </p:attrNameLst>
                                      </p:cBhvr>
                                      <p:rCtr x="-26250" y="-324"/>
                                    </p:animMotion>
                                  </p:childTnLst>
                                </p:cTn>
                              </p:par>
                              <p:par>
                                <p:cTn id="17" presetID="42" presetClass="path" presetSubtype="0" accel="50000" decel="50000" fill="hold" nodeType="withEffect">
                                  <p:stCondLst>
                                    <p:cond delay="0"/>
                                  </p:stCondLst>
                                  <p:childTnLst>
                                    <p:animMotion origin="layout" path="M 8.33333E-7 -3.33333E-6 L -0.525 -0.01458 " pathEditMode="relative" rAng="0" ptsTypes="AA">
                                      <p:cBhvr>
                                        <p:cTn id="18" dur="1000" fill="hold"/>
                                        <p:tgtEl>
                                          <p:spTgt spid="143"/>
                                        </p:tgtEl>
                                        <p:attrNameLst>
                                          <p:attrName>ppt_x</p:attrName>
                                          <p:attrName>ppt_y</p:attrName>
                                        </p:attrNameLst>
                                      </p:cBhvr>
                                      <p:rCtr x="-26250" y="-741"/>
                                    </p:animMotion>
                                  </p:childTnLst>
                                </p:cTn>
                              </p:par>
                              <p:par>
                                <p:cTn id="19" presetID="42" presetClass="path" presetSubtype="0" accel="50000" decel="50000" fill="hold" nodeType="withEffect">
                                  <p:stCondLst>
                                    <p:cond delay="0"/>
                                  </p:stCondLst>
                                  <p:childTnLst>
                                    <p:animMotion origin="layout" path="M 8.33333E-7 1.48148E-6 L -0.525 -0.01458 " pathEditMode="relative" rAng="0" ptsTypes="AA">
                                      <p:cBhvr>
                                        <p:cTn id="20" dur="1000" fill="hold"/>
                                        <p:tgtEl>
                                          <p:spTgt spid="144"/>
                                        </p:tgtEl>
                                        <p:attrNameLst>
                                          <p:attrName>ppt_x</p:attrName>
                                          <p:attrName>ppt_y</p:attrName>
                                        </p:attrNameLst>
                                      </p:cBhvr>
                                      <p:rCtr x="-26250" y="-741"/>
                                    </p:animMotion>
                                  </p:childTnLst>
                                </p:cTn>
                              </p:par>
                              <p:par>
                                <p:cTn id="21" presetID="42" presetClass="path" presetSubtype="0" accel="50000" decel="50000" fill="hold" nodeType="withEffect">
                                  <p:stCondLst>
                                    <p:cond delay="0"/>
                                  </p:stCondLst>
                                  <p:childTnLst>
                                    <p:animMotion origin="layout" path="M 8.33333E-7 -3.7037E-6 L -0.52431 -0.01458 " pathEditMode="relative" rAng="0" ptsTypes="AA">
                                      <p:cBhvr>
                                        <p:cTn id="22" dur="1000" fill="hold"/>
                                        <p:tgtEl>
                                          <p:spTgt spid="145"/>
                                        </p:tgtEl>
                                        <p:attrNameLst>
                                          <p:attrName>ppt_x</p:attrName>
                                          <p:attrName>ppt_y</p:attrName>
                                        </p:attrNameLst>
                                      </p:cBhvr>
                                      <p:rCtr x="-26215" y="-741"/>
                                    </p:animMotion>
                                  </p:childTnLst>
                                </p:cTn>
                              </p:par>
                              <p:par>
                                <p:cTn id="23" presetID="42" presetClass="path" presetSubtype="0" accel="50000" decel="50000" fill="hold" nodeType="withEffect">
                                  <p:stCondLst>
                                    <p:cond delay="0"/>
                                  </p:stCondLst>
                                  <p:childTnLst>
                                    <p:animMotion origin="layout" path="M 8.33333E-7 -3.7037E-7 L -0.52361 -0.01481 " pathEditMode="relative" rAng="0" ptsTypes="AA">
                                      <p:cBhvr>
                                        <p:cTn id="24" dur="1000" fill="hold"/>
                                        <p:tgtEl>
                                          <p:spTgt spid="146"/>
                                        </p:tgtEl>
                                        <p:attrNameLst>
                                          <p:attrName>ppt_x</p:attrName>
                                          <p:attrName>ppt_y</p:attrName>
                                        </p:attrNameLst>
                                      </p:cBhvr>
                                      <p:rCtr x="-26181" y="-741"/>
                                    </p:animMotion>
                                  </p:childTnLst>
                                </p:cTn>
                              </p:par>
                              <p:par>
                                <p:cTn id="25" presetID="42" presetClass="path" presetSubtype="0" accel="50000" decel="50000" fill="hold" nodeType="withEffect">
                                  <p:stCondLst>
                                    <p:cond delay="0"/>
                                  </p:stCondLst>
                                  <p:childTnLst>
                                    <p:animMotion origin="layout" path="M 8.33333E-7 3.7037E-7 L -0.52361 -0.02176 " pathEditMode="relative" rAng="0" ptsTypes="AA">
                                      <p:cBhvr>
                                        <p:cTn id="26" dur="1000" fill="hold"/>
                                        <p:tgtEl>
                                          <p:spTgt spid="148"/>
                                        </p:tgtEl>
                                        <p:attrNameLst>
                                          <p:attrName>ppt_x</p:attrName>
                                          <p:attrName>ppt_y</p:attrName>
                                        </p:attrNameLst>
                                      </p:cBhvr>
                                      <p:rCtr x="-26181" y="-1088"/>
                                    </p:animMotion>
                                  </p:childTnLst>
                                </p:cTn>
                              </p:par>
                              <p:par>
                                <p:cTn id="27" presetID="42" presetClass="path" presetSubtype="0" accel="50000" decel="50000" fill="hold" nodeType="withEffect">
                                  <p:stCondLst>
                                    <p:cond delay="0"/>
                                  </p:stCondLst>
                                  <p:childTnLst>
                                    <p:animMotion origin="layout" path="M 8.33333E-7 -4.07407E-6 L -0.52031 -0.01713 " pathEditMode="relative" rAng="0" ptsTypes="AA">
                                      <p:cBhvr>
                                        <p:cTn id="28" dur="1000" fill="hold"/>
                                        <p:tgtEl>
                                          <p:spTgt spid="149"/>
                                        </p:tgtEl>
                                        <p:attrNameLst>
                                          <p:attrName>ppt_x</p:attrName>
                                          <p:attrName>ppt_y</p:attrName>
                                        </p:attrNameLst>
                                      </p:cBhvr>
                                      <p:rCtr x="-26007" y="-856"/>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fade">
                                      <p:cBhvr>
                                        <p:cTn id="33" dur="500"/>
                                        <p:tgtEl>
                                          <p:spTgt spid="150"/>
                                        </p:tgtEl>
                                      </p:cBhvr>
                                    </p:animEffect>
                                    <p:anim calcmode="lin" valueType="num">
                                      <p:cBhvr>
                                        <p:cTn id="34" dur="500" fill="hold"/>
                                        <p:tgtEl>
                                          <p:spTgt spid="150"/>
                                        </p:tgtEl>
                                        <p:attrNameLst>
                                          <p:attrName>ppt_x</p:attrName>
                                        </p:attrNameLst>
                                      </p:cBhvr>
                                      <p:tavLst>
                                        <p:tav tm="0">
                                          <p:val>
                                            <p:strVal val="#ppt_x"/>
                                          </p:val>
                                        </p:tav>
                                        <p:tav tm="100000">
                                          <p:val>
                                            <p:strVal val="#ppt_x"/>
                                          </p:val>
                                        </p:tav>
                                      </p:tavLst>
                                    </p:anim>
                                    <p:anim calcmode="lin" valueType="num">
                                      <p:cBhvr>
                                        <p:cTn id="35" dur="500" fill="hold"/>
                                        <p:tgtEl>
                                          <p:spTgt spid="15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fade">
                                      <p:cBhvr>
                                        <p:cTn id="38" dur="500"/>
                                        <p:tgtEl>
                                          <p:spTgt spid="151"/>
                                        </p:tgtEl>
                                      </p:cBhvr>
                                    </p:animEffect>
                                    <p:anim calcmode="lin" valueType="num">
                                      <p:cBhvr>
                                        <p:cTn id="39" dur="500" fill="hold"/>
                                        <p:tgtEl>
                                          <p:spTgt spid="151"/>
                                        </p:tgtEl>
                                        <p:attrNameLst>
                                          <p:attrName>ppt_x</p:attrName>
                                        </p:attrNameLst>
                                      </p:cBhvr>
                                      <p:tavLst>
                                        <p:tav tm="0">
                                          <p:val>
                                            <p:strVal val="#ppt_x"/>
                                          </p:val>
                                        </p:tav>
                                        <p:tav tm="100000">
                                          <p:val>
                                            <p:strVal val="#ppt_x"/>
                                          </p:val>
                                        </p:tav>
                                      </p:tavLst>
                                    </p:anim>
                                    <p:anim calcmode="lin" valueType="num">
                                      <p:cBhvr>
                                        <p:cTn id="40" dur="500" fill="hold"/>
                                        <p:tgtEl>
                                          <p:spTgt spid="15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anim calcmode="lin" valueType="num">
                                      <p:cBhvr>
                                        <p:cTn id="44" dur="500" fill="hold"/>
                                        <p:tgtEl>
                                          <p:spTgt spid="152"/>
                                        </p:tgtEl>
                                        <p:attrNameLst>
                                          <p:attrName>ppt_x</p:attrName>
                                        </p:attrNameLst>
                                      </p:cBhvr>
                                      <p:tavLst>
                                        <p:tav tm="0">
                                          <p:val>
                                            <p:strVal val="#ppt_x"/>
                                          </p:val>
                                        </p:tav>
                                        <p:tav tm="100000">
                                          <p:val>
                                            <p:strVal val="#ppt_x"/>
                                          </p:val>
                                        </p:tav>
                                      </p:tavLst>
                                    </p:anim>
                                    <p:anim calcmode="lin" valueType="num">
                                      <p:cBhvr>
                                        <p:cTn id="45" dur="500" fill="hold"/>
                                        <p:tgtEl>
                                          <p:spTgt spid="15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anim calcmode="lin" valueType="num">
                                      <p:cBhvr>
                                        <p:cTn id="49" dur="500" fill="hold"/>
                                        <p:tgtEl>
                                          <p:spTgt spid="153"/>
                                        </p:tgtEl>
                                        <p:attrNameLst>
                                          <p:attrName>ppt_x</p:attrName>
                                        </p:attrNameLst>
                                      </p:cBhvr>
                                      <p:tavLst>
                                        <p:tav tm="0">
                                          <p:val>
                                            <p:strVal val="#ppt_x"/>
                                          </p:val>
                                        </p:tav>
                                        <p:tav tm="100000">
                                          <p:val>
                                            <p:strVal val="#ppt_x"/>
                                          </p:val>
                                        </p:tav>
                                      </p:tavLst>
                                    </p:anim>
                                    <p:anim calcmode="lin" valueType="num">
                                      <p:cBhvr>
                                        <p:cTn id="50" dur="500" fill="hold"/>
                                        <p:tgtEl>
                                          <p:spTgt spid="15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anim calcmode="lin" valueType="num">
                                      <p:cBhvr>
                                        <p:cTn id="54" dur="500" fill="hold"/>
                                        <p:tgtEl>
                                          <p:spTgt spid="154"/>
                                        </p:tgtEl>
                                        <p:attrNameLst>
                                          <p:attrName>ppt_x</p:attrName>
                                        </p:attrNameLst>
                                      </p:cBhvr>
                                      <p:tavLst>
                                        <p:tav tm="0">
                                          <p:val>
                                            <p:strVal val="#ppt_x"/>
                                          </p:val>
                                        </p:tav>
                                        <p:tav tm="100000">
                                          <p:val>
                                            <p:strVal val="#ppt_x"/>
                                          </p:val>
                                        </p:tav>
                                      </p:tavLst>
                                    </p:anim>
                                    <p:anim calcmode="lin" valueType="num">
                                      <p:cBhvr>
                                        <p:cTn id="55" dur="500" fill="hold"/>
                                        <p:tgtEl>
                                          <p:spTgt spid="15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fade">
                                      <p:cBhvr>
                                        <p:cTn id="58" dur="500"/>
                                        <p:tgtEl>
                                          <p:spTgt spid="155"/>
                                        </p:tgtEl>
                                      </p:cBhvr>
                                    </p:animEffect>
                                    <p:anim calcmode="lin" valueType="num">
                                      <p:cBhvr>
                                        <p:cTn id="59" dur="500" fill="hold"/>
                                        <p:tgtEl>
                                          <p:spTgt spid="155"/>
                                        </p:tgtEl>
                                        <p:attrNameLst>
                                          <p:attrName>ppt_x</p:attrName>
                                        </p:attrNameLst>
                                      </p:cBhvr>
                                      <p:tavLst>
                                        <p:tav tm="0">
                                          <p:val>
                                            <p:strVal val="#ppt_x"/>
                                          </p:val>
                                        </p:tav>
                                        <p:tav tm="100000">
                                          <p:val>
                                            <p:strVal val="#ppt_x"/>
                                          </p:val>
                                        </p:tav>
                                      </p:tavLst>
                                    </p:anim>
                                    <p:anim calcmode="lin" valueType="num">
                                      <p:cBhvr>
                                        <p:cTn id="60" dur="500" fill="hold"/>
                                        <p:tgtEl>
                                          <p:spTgt spid="15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fade">
                                      <p:cBhvr>
                                        <p:cTn id="63" dur="500"/>
                                        <p:tgtEl>
                                          <p:spTgt spid="156"/>
                                        </p:tgtEl>
                                      </p:cBhvr>
                                    </p:animEffect>
                                    <p:anim calcmode="lin" valueType="num">
                                      <p:cBhvr>
                                        <p:cTn id="64" dur="500" fill="hold"/>
                                        <p:tgtEl>
                                          <p:spTgt spid="156"/>
                                        </p:tgtEl>
                                        <p:attrNameLst>
                                          <p:attrName>ppt_x</p:attrName>
                                        </p:attrNameLst>
                                      </p:cBhvr>
                                      <p:tavLst>
                                        <p:tav tm="0">
                                          <p:val>
                                            <p:strVal val="#ppt_x"/>
                                          </p:val>
                                        </p:tav>
                                        <p:tav tm="100000">
                                          <p:val>
                                            <p:strVal val="#ppt_x"/>
                                          </p:val>
                                        </p:tav>
                                      </p:tavLst>
                                    </p:anim>
                                    <p:anim calcmode="lin" valueType="num">
                                      <p:cBhvr>
                                        <p:cTn id="65" dur="500" fill="hold"/>
                                        <p:tgtEl>
                                          <p:spTgt spid="15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7"/>
                                        </p:tgtEl>
                                        <p:attrNameLst>
                                          <p:attrName>style.visibility</p:attrName>
                                        </p:attrNameLst>
                                      </p:cBhvr>
                                      <p:to>
                                        <p:strVal val="visible"/>
                                      </p:to>
                                    </p:set>
                                    <p:animEffect transition="in" filter="fade">
                                      <p:cBhvr>
                                        <p:cTn id="68" dur="500"/>
                                        <p:tgtEl>
                                          <p:spTgt spid="157"/>
                                        </p:tgtEl>
                                      </p:cBhvr>
                                    </p:animEffect>
                                    <p:anim calcmode="lin" valueType="num">
                                      <p:cBhvr>
                                        <p:cTn id="69" dur="500" fill="hold"/>
                                        <p:tgtEl>
                                          <p:spTgt spid="157"/>
                                        </p:tgtEl>
                                        <p:attrNameLst>
                                          <p:attrName>ppt_x</p:attrName>
                                        </p:attrNameLst>
                                      </p:cBhvr>
                                      <p:tavLst>
                                        <p:tav tm="0">
                                          <p:val>
                                            <p:strVal val="#ppt_x"/>
                                          </p:val>
                                        </p:tav>
                                        <p:tav tm="100000">
                                          <p:val>
                                            <p:strVal val="#ppt_x"/>
                                          </p:val>
                                        </p:tav>
                                      </p:tavLst>
                                    </p:anim>
                                    <p:anim calcmode="lin" valueType="num">
                                      <p:cBhvr>
                                        <p:cTn id="70" dur="500" fill="hold"/>
                                        <p:tgtEl>
                                          <p:spTgt spid="15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500"/>
                                        <p:tgtEl>
                                          <p:spTgt spid="158"/>
                                        </p:tgtEl>
                                      </p:cBhvr>
                                    </p:animEffect>
                                    <p:anim calcmode="lin" valueType="num">
                                      <p:cBhvr>
                                        <p:cTn id="74" dur="500" fill="hold"/>
                                        <p:tgtEl>
                                          <p:spTgt spid="158"/>
                                        </p:tgtEl>
                                        <p:attrNameLst>
                                          <p:attrName>ppt_x</p:attrName>
                                        </p:attrNameLst>
                                      </p:cBhvr>
                                      <p:tavLst>
                                        <p:tav tm="0">
                                          <p:val>
                                            <p:strVal val="#ppt_x"/>
                                          </p:val>
                                        </p:tav>
                                        <p:tav tm="100000">
                                          <p:val>
                                            <p:strVal val="#ppt_x"/>
                                          </p:val>
                                        </p:tav>
                                      </p:tavLst>
                                    </p:anim>
                                    <p:anim calcmode="lin" valueType="num">
                                      <p:cBhvr>
                                        <p:cTn id="75" dur="500" fill="hold"/>
                                        <p:tgtEl>
                                          <p:spTgt spid="15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fade">
                                      <p:cBhvr>
                                        <p:cTn id="78" dur="500"/>
                                        <p:tgtEl>
                                          <p:spTgt spid="159"/>
                                        </p:tgtEl>
                                      </p:cBhvr>
                                    </p:animEffect>
                                    <p:anim calcmode="lin" valueType="num">
                                      <p:cBhvr>
                                        <p:cTn id="79" dur="500" fill="hold"/>
                                        <p:tgtEl>
                                          <p:spTgt spid="159"/>
                                        </p:tgtEl>
                                        <p:attrNameLst>
                                          <p:attrName>ppt_x</p:attrName>
                                        </p:attrNameLst>
                                      </p:cBhvr>
                                      <p:tavLst>
                                        <p:tav tm="0">
                                          <p:val>
                                            <p:strVal val="#ppt_x"/>
                                          </p:val>
                                        </p:tav>
                                        <p:tav tm="100000">
                                          <p:val>
                                            <p:strVal val="#ppt_x"/>
                                          </p:val>
                                        </p:tav>
                                      </p:tavLst>
                                    </p:anim>
                                    <p:anim calcmode="lin" valueType="num">
                                      <p:cBhvr>
                                        <p:cTn id="80" dur="500" fill="hold"/>
                                        <p:tgtEl>
                                          <p:spTgt spid="159"/>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animEffect transition="in" filter="fade">
                                      <p:cBhvr>
                                        <p:cTn id="83" dur="500"/>
                                        <p:tgtEl>
                                          <p:spTgt spid="160"/>
                                        </p:tgtEl>
                                      </p:cBhvr>
                                    </p:animEffect>
                                    <p:anim calcmode="lin" valueType="num">
                                      <p:cBhvr>
                                        <p:cTn id="84" dur="500" fill="hold"/>
                                        <p:tgtEl>
                                          <p:spTgt spid="160"/>
                                        </p:tgtEl>
                                        <p:attrNameLst>
                                          <p:attrName>ppt_x</p:attrName>
                                        </p:attrNameLst>
                                      </p:cBhvr>
                                      <p:tavLst>
                                        <p:tav tm="0">
                                          <p:val>
                                            <p:strVal val="#ppt_x"/>
                                          </p:val>
                                        </p:tav>
                                        <p:tav tm="100000">
                                          <p:val>
                                            <p:strVal val="#ppt_x"/>
                                          </p:val>
                                        </p:tav>
                                      </p:tavLst>
                                    </p:anim>
                                    <p:anim calcmode="lin" valueType="num">
                                      <p:cBhvr>
                                        <p:cTn id="85" dur="500" fill="hold"/>
                                        <p:tgtEl>
                                          <p:spTgt spid="16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fade">
                                      <p:cBhvr>
                                        <p:cTn id="88" dur="500"/>
                                        <p:tgtEl>
                                          <p:spTgt spid="161"/>
                                        </p:tgtEl>
                                      </p:cBhvr>
                                    </p:animEffect>
                                    <p:anim calcmode="lin" valueType="num">
                                      <p:cBhvr>
                                        <p:cTn id="89" dur="500" fill="hold"/>
                                        <p:tgtEl>
                                          <p:spTgt spid="161"/>
                                        </p:tgtEl>
                                        <p:attrNameLst>
                                          <p:attrName>ppt_x</p:attrName>
                                        </p:attrNameLst>
                                      </p:cBhvr>
                                      <p:tavLst>
                                        <p:tav tm="0">
                                          <p:val>
                                            <p:strVal val="#ppt_x"/>
                                          </p:val>
                                        </p:tav>
                                        <p:tav tm="100000">
                                          <p:val>
                                            <p:strVal val="#ppt_x"/>
                                          </p:val>
                                        </p:tav>
                                      </p:tavLst>
                                    </p:anim>
                                    <p:anim calcmode="lin" valueType="num">
                                      <p:cBhvr>
                                        <p:cTn id="90" dur="500" fill="hold"/>
                                        <p:tgtEl>
                                          <p:spTgt spid="16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2"/>
                                        </p:tgtEl>
                                        <p:attrNameLst>
                                          <p:attrName>style.visibility</p:attrName>
                                        </p:attrNameLst>
                                      </p:cBhvr>
                                      <p:to>
                                        <p:strVal val="visible"/>
                                      </p:to>
                                    </p:set>
                                    <p:animEffect transition="in" filter="fade">
                                      <p:cBhvr>
                                        <p:cTn id="93" dur="500"/>
                                        <p:tgtEl>
                                          <p:spTgt spid="162"/>
                                        </p:tgtEl>
                                      </p:cBhvr>
                                    </p:animEffect>
                                    <p:anim calcmode="lin" valueType="num">
                                      <p:cBhvr>
                                        <p:cTn id="94" dur="500" fill="hold"/>
                                        <p:tgtEl>
                                          <p:spTgt spid="162"/>
                                        </p:tgtEl>
                                        <p:attrNameLst>
                                          <p:attrName>ppt_x</p:attrName>
                                        </p:attrNameLst>
                                      </p:cBhvr>
                                      <p:tavLst>
                                        <p:tav tm="0">
                                          <p:val>
                                            <p:strVal val="#ppt_x"/>
                                          </p:val>
                                        </p:tav>
                                        <p:tav tm="100000">
                                          <p:val>
                                            <p:strVal val="#ppt_x"/>
                                          </p:val>
                                        </p:tav>
                                      </p:tavLst>
                                    </p:anim>
                                    <p:anim calcmode="lin" valueType="num">
                                      <p:cBhvr>
                                        <p:cTn id="95" dur="5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66"/>
                                        </p:tgtEl>
                                        <p:attrNameLst>
                                          <p:attrName>style.visibility</p:attrName>
                                        </p:attrNameLst>
                                      </p:cBhvr>
                                      <p:to>
                                        <p:strVal val="visible"/>
                                      </p:to>
                                    </p:set>
                                    <p:animEffect transition="in" filter="fade">
                                      <p:cBhvr>
                                        <p:cTn id="100" dur="500"/>
                                        <p:tgtEl>
                                          <p:spTgt spid="166"/>
                                        </p:tgtEl>
                                      </p:cBhvr>
                                    </p:animEffect>
                                    <p:anim calcmode="lin" valueType="num">
                                      <p:cBhvr>
                                        <p:cTn id="101" dur="500" fill="hold"/>
                                        <p:tgtEl>
                                          <p:spTgt spid="166"/>
                                        </p:tgtEl>
                                        <p:attrNameLst>
                                          <p:attrName>ppt_x</p:attrName>
                                        </p:attrNameLst>
                                      </p:cBhvr>
                                      <p:tavLst>
                                        <p:tav tm="0">
                                          <p:val>
                                            <p:strVal val="#ppt_x"/>
                                          </p:val>
                                        </p:tav>
                                        <p:tav tm="100000">
                                          <p:val>
                                            <p:strVal val="#ppt_x"/>
                                          </p:val>
                                        </p:tav>
                                      </p:tavLst>
                                    </p:anim>
                                    <p:anim calcmode="lin" valueType="num">
                                      <p:cBhvr>
                                        <p:cTn id="102" dur="500" fill="hold"/>
                                        <p:tgtEl>
                                          <p:spTgt spid="16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67"/>
                                        </p:tgtEl>
                                        <p:attrNameLst>
                                          <p:attrName>style.visibility</p:attrName>
                                        </p:attrNameLst>
                                      </p:cBhvr>
                                      <p:to>
                                        <p:strVal val="visible"/>
                                      </p:to>
                                    </p:set>
                                    <p:animEffect transition="in" filter="fade">
                                      <p:cBhvr>
                                        <p:cTn id="105" dur="500"/>
                                        <p:tgtEl>
                                          <p:spTgt spid="167"/>
                                        </p:tgtEl>
                                      </p:cBhvr>
                                    </p:animEffect>
                                    <p:anim calcmode="lin" valueType="num">
                                      <p:cBhvr>
                                        <p:cTn id="106" dur="500" fill="hold"/>
                                        <p:tgtEl>
                                          <p:spTgt spid="167"/>
                                        </p:tgtEl>
                                        <p:attrNameLst>
                                          <p:attrName>ppt_x</p:attrName>
                                        </p:attrNameLst>
                                      </p:cBhvr>
                                      <p:tavLst>
                                        <p:tav tm="0">
                                          <p:val>
                                            <p:strVal val="#ppt_x"/>
                                          </p:val>
                                        </p:tav>
                                        <p:tav tm="100000">
                                          <p:val>
                                            <p:strVal val="#ppt_x"/>
                                          </p:val>
                                        </p:tav>
                                      </p:tavLst>
                                    </p:anim>
                                    <p:anim calcmode="lin" valueType="num">
                                      <p:cBhvr>
                                        <p:cTn id="107" dur="500" fill="hold"/>
                                        <p:tgtEl>
                                          <p:spTgt spid="167"/>
                                        </p:tgtEl>
                                        <p:attrNameLst>
                                          <p:attrName>ppt_y</p:attrName>
                                        </p:attrNameLst>
                                      </p:cBhvr>
                                      <p:tavLst>
                                        <p:tav tm="0">
                                          <p:val>
                                            <p:strVal val="#ppt_y+.1"/>
                                          </p:val>
                                        </p:tav>
                                        <p:tav tm="100000">
                                          <p:val>
                                            <p:strVal val="#ppt_y"/>
                                          </p:val>
                                        </p:tav>
                                      </p:tavLst>
                                    </p:anim>
                                  </p:childTnLst>
                                </p:cTn>
                              </p:par>
                              <p:par>
                                <p:cTn id="108" presetID="1" presetClass="entr" presetSubtype="0" fill="hold" grpId="0" nodeType="withEffect">
                                  <p:stCondLst>
                                    <p:cond delay="0"/>
                                  </p:stCondLst>
                                  <p:childTnLst>
                                    <p:set>
                                      <p:cBhvr>
                                        <p:cTn id="109"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02D3E-DD73-AD6E-481F-8AE7DF1EB7AA}"/>
              </a:ext>
            </a:extLst>
          </p:cNvPr>
          <p:cNvSpPr>
            <a:spLocks noGrp="1"/>
          </p:cNvSpPr>
          <p:nvPr>
            <p:ph type="title"/>
          </p:nvPr>
        </p:nvSpPr>
        <p:spPr/>
        <p:txBody>
          <a:bodyPr/>
          <a:lstStyle/>
          <a:p>
            <a:r>
              <a:rPr lang="en-US" sz="4000" spc="-1" dirty="0">
                <a:latin typeface="Arial"/>
              </a:rPr>
              <a:t>Accuracy Tuning</a:t>
            </a:r>
            <a:endParaRPr lang="en-US" dirty="0"/>
          </a:p>
        </p:txBody>
      </p:sp>
      <p:graphicFrame>
        <p:nvGraphicFramePr>
          <p:cNvPr id="5" name="Table 4">
            <a:extLst>
              <a:ext uri="{FF2B5EF4-FFF2-40B4-BE49-F238E27FC236}">
                <a16:creationId xmlns:a16="http://schemas.microsoft.com/office/drawing/2014/main" id="{90F538A9-6219-4D59-C8D1-64F003405B27}"/>
              </a:ext>
            </a:extLst>
          </p:cNvPr>
          <p:cNvGraphicFramePr>
            <a:graphicFrameLocks noGrp="1"/>
          </p:cNvGraphicFramePr>
          <p:nvPr>
            <p:extLst>
              <p:ext uri="{D42A27DB-BD31-4B8C-83A1-F6EECF244321}">
                <p14:modId xmlns:p14="http://schemas.microsoft.com/office/powerpoint/2010/main" val="2547501137"/>
              </p:ext>
            </p:extLst>
          </p:nvPr>
        </p:nvGraphicFramePr>
        <p:xfrm>
          <a:off x="173202" y="4284909"/>
          <a:ext cx="440292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gridCol w="953170">
                  <a:extLst>
                    <a:ext uri="{9D8B030D-6E8A-4147-A177-3AD203B41FA5}">
                      <a16:colId xmlns:a16="http://schemas.microsoft.com/office/drawing/2014/main" val="2123901499"/>
                    </a:ext>
                  </a:extLst>
                </a:gridCol>
                <a:gridCol w="1687840">
                  <a:extLst>
                    <a:ext uri="{9D8B030D-6E8A-4147-A177-3AD203B41FA5}">
                      <a16:colId xmlns:a16="http://schemas.microsoft.com/office/drawing/2014/main" val="3306408883"/>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6" name="Table 5">
            <a:extLst>
              <a:ext uri="{FF2B5EF4-FFF2-40B4-BE49-F238E27FC236}">
                <a16:creationId xmlns:a16="http://schemas.microsoft.com/office/drawing/2014/main" id="{0D48975E-DEA9-6E32-87C1-32366B068727}"/>
              </a:ext>
            </a:extLst>
          </p:cNvPr>
          <p:cNvGraphicFramePr>
            <a:graphicFrameLocks noGrp="1"/>
          </p:cNvGraphicFramePr>
          <p:nvPr>
            <p:extLst>
              <p:ext uri="{D42A27DB-BD31-4B8C-83A1-F6EECF244321}">
                <p14:modId xmlns:p14="http://schemas.microsoft.com/office/powerpoint/2010/main" val="2890433265"/>
              </p:ext>
            </p:extLst>
          </p:nvPr>
        </p:nvGraphicFramePr>
        <p:xfrm>
          <a:off x="173202" y="4642090"/>
          <a:ext cx="440292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gridCol w="1687840">
                  <a:extLst>
                    <a:ext uri="{9D8B030D-6E8A-4147-A177-3AD203B41FA5}">
                      <a16:colId xmlns:a16="http://schemas.microsoft.com/office/drawing/2014/main" val="37430619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7" name="Table 6">
            <a:extLst>
              <a:ext uri="{FF2B5EF4-FFF2-40B4-BE49-F238E27FC236}">
                <a16:creationId xmlns:a16="http://schemas.microsoft.com/office/drawing/2014/main" id="{381810BD-0AC8-4873-A9A5-F3D9A2A862D7}"/>
              </a:ext>
            </a:extLst>
          </p:cNvPr>
          <p:cNvGraphicFramePr>
            <a:graphicFrameLocks noGrp="1"/>
          </p:cNvGraphicFramePr>
          <p:nvPr>
            <p:extLst>
              <p:ext uri="{D42A27DB-BD31-4B8C-83A1-F6EECF244321}">
                <p14:modId xmlns:p14="http://schemas.microsoft.com/office/powerpoint/2010/main" val="2515883764"/>
              </p:ext>
            </p:extLst>
          </p:nvPr>
        </p:nvGraphicFramePr>
        <p:xfrm>
          <a:off x="162050" y="5006655"/>
          <a:ext cx="4409119"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gridCol w="953170">
                  <a:extLst>
                    <a:ext uri="{9D8B030D-6E8A-4147-A177-3AD203B41FA5}">
                      <a16:colId xmlns:a16="http://schemas.microsoft.com/office/drawing/2014/main" val="3705894799"/>
                    </a:ext>
                  </a:extLst>
                </a:gridCol>
                <a:gridCol w="1694032">
                  <a:extLst>
                    <a:ext uri="{9D8B030D-6E8A-4147-A177-3AD203B41FA5}">
                      <a16:colId xmlns:a16="http://schemas.microsoft.com/office/drawing/2014/main" val="71059772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8" name="Table 7">
            <a:extLst>
              <a:ext uri="{FF2B5EF4-FFF2-40B4-BE49-F238E27FC236}">
                <a16:creationId xmlns:a16="http://schemas.microsoft.com/office/drawing/2014/main" id="{7C548CB4-0F58-EA01-D674-B5792979C45F}"/>
              </a:ext>
            </a:extLst>
          </p:cNvPr>
          <p:cNvGraphicFramePr>
            <a:graphicFrameLocks noGrp="1"/>
          </p:cNvGraphicFramePr>
          <p:nvPr>
            <p:extLst>
              <p:ext uri="{D42A27DB-BD31-4B8C-83A1-F6EECF244321}">
                <p14:modId xmlns:p14="http://schemas.microsoft.com/office/powerpoint/2010/main" val="2586175481"/>
              </p:ext>
            </p:extLst>
          </p:nvPr>
        </p:nvGraphicFramePr>
        <p:xfrm>
          <a:off x="162050" y="5380959"/>
          <a:ext cx="441324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gridCol w="953170">
                  <a:extLst>
                    <a:ext uri="{9D8B030D-6E8A-4147-A177-3AD203B41FA5}">
                      <a16:colId xmlns:a16="http://schemas.microsoft.com/office/drawing/2014/main" val="4133525892"/>
                    </a:ext>
                  </a:extLst>
                </a:gridCol>
                <a:gridCol w="1698160">
                  <a:extLst>
                    <a:ext uri="{9D8B030D-6E8A-4147-A177-3AD203B41FA5}">
                      <a16:colId xmlns:a16="http://schemas.microsoft.com/office/drawing/2014/main" val="222403014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920338073"/>
                  </a:ext>
                </a:extLst>
              </a:tr>
            </a:tbl>
          </a:graphicData>
        </a:graphic>
      </p:graphicFrame>
      <p:graphicFrame>
        <p:nvGraphicFramePr>
          <p:cNvPr id="9" name="Table 8">
            <a:extLst>
              <a:ext uri="{FF2B5EF4-FFF2-40B4-BE49-F238E27FC236}">
                <a16:creationId xmlns:a16="http://schemas.microsoft.com/office/drawing/2014/main" id="{2F207968-986C-2585-C44B-2325B47E8B6B}"/>
              </a:ext>
            </a:extLst>
          </p:cNvPr>
          <p:cNvGraphicFramePr>
            <a:graphicFrameLocks noGrp="1"/>
          </p:cNvGraphicFramePr>
          <p:nvPr>
            <p:extLst>
              <p:ext uri="{D42A27DB-BD31-4B8C-83A1-F6EECF244321}">
                <p14:modId xmlns:p14="http://schemas.microsoft.com/office/powerpoint/2010/main" val="3590232385"/>
              </p:ext>
            </p:extLst>
          </p:nvPr>
        </p:nvGraphicFramePr>
        <p:xfrm>
          <a:off x="173202" y="3860942"/>
          <a:ext cx="440292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gridCol w="1687840">
                  <a:extLst>
                    <a:ext uri="{9D8B030D-6E8A-4147-A177-3AD203B41FA5}">
                      <a16:colId xmlns:a16="http://schemas.microsoft.com/office/drawing/2014/main" val="1174391610"/>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Pred. Error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0" name="Table 9">
            <a:extLst>
              <a:ext uri="{FF2B5EF4-FFF2-40B4-BE49-F238E27FC236}">
                <a16:creationId xmlns:a16="http://schemas.microsoft.com/office/drawing/2014/main" id="{BBB8C940-F5C7-6B9F-B2F9-6CA27CB7C6F8}"/>
              </a:ext>
            </a:extLst>
          </p:cNvPr>
          <p:cNvGraphicFramePr>
            <a:graphicFrameLocks noGrp="1"/>
          </p:cNvGraphicFramePr>
          <p:nvPr>
            <p:extLst>
              <p:ext uri="{D42A27DB-BD31-4B8C-83A1-F6EECF244321}">
                <p14:modId xmlns:p14="http://schemas.microsoft.com/office/powerpoint/2010/main" val="967048897"/>
              </p:ext>
            </p:extLst>
          </p:nvPr>
        </p:nvGraphicFramePr>
        <p:xfrm>
          <a:off x="171253" y="1189782"/>
          <a:ext cx="4406451"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gridCol w="1691364">
                  <a:extLst>
                    <a:ext uri="{9D8B030D-6E8A-4147-A177-3AD203B41FA5}">
                      <a16:colId xmlns:a16="http://schemas.microsoft.com/office/drawing/2014/main" val="1174391610"/>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Pred. Error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11" name="Table 10">
            <a:extLst>
              <a:ext uri="{FF2B5EF4-FFF2-40B4-BE49-F238E27FC236}">
                <a16:creationId xmlns:a16="http://schemas.microsoft.com/office/drawing/2014/main" id="{4876F432-A732-7EBF-FC0F-A7ED57D24308}"/>
              </a:ext>
            </a:extLst>
          </p:cNvPr>
          <p:cNvGraphicFramePr>
            <a:graphicFrameLocks noGrp="1"/>
          </p:cNvGraphicFramePr>
          <p:nvPr>
            <p:extLst>
              <p:ext uri="{D42A27DB-BD31-4B8C-83A1-F6EECF244321}">
                <p14:modId xmlns:p14="http://schemas.microsoft.com/office/powerpoint/2010/main" val="4128662599"/>
              </p:ext>
            </p:extLst>
          </p:nvPr>
        </p:nvGraphicFramePr>
        <p:xfrm>
          <a:off x="171253" y="1598590"/>
          <a:ext cx="4406940"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gridCol w="953170">
                  <a:extLst>
                    <a:ext uri="{9D8B030D-6E8A-4147-A177-3AD203B41FA5}">
                      <a16:colId xmlns:a16="http://schemas.microsoft.com/office/drawing/2014/main" val="1960575253"/>
                    </a:ext>
                  </a:extLst>
                </a:gridCol>
                <a:gridCol w="1691853">
                  <a:extLst>
                    <a:ext uri="{9D8B030D-6E8A-4147-A177-3AD203B41FA5}">
                      <a16:colId xmlns:a16="http://schemas.microsoft.com/office/drawing/2014/main" val="1001735232"/>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12" name="Table 11">
            <a:extLst>
              <a:ext uri="{FF2B5EF4-FFF2-40B4-BE49-F238E27FC236}">
                <a16:creationId xmlns:a16="http://schemas.microsoft.com/office/drawing/2014/main" id="{54EC47C3-9570-8172-2F0E-65619803FBF0}"/>
              </a:ext>
            </a:extLst>
          </p:cNvPr>
          <p:cNvGraphicFramePr>
            <a:graphicFrameLocks noGrp="1"/>
          </p:cNvGraphicFramePr>
          <p:nvPr>
            <p:extLst>
              <p:ext uri="{D42A27DB-BD31-4B8C-83A1-F6EECF244321}">
                <p14:modId xmlns:p14="http://schemas.microsoft.com/office/powerpoint/2010/main" val="3167420252"/>
              </p:ext>
            </p:extLst>
          </p:nvPr>
        </p:nvGraphicFramePr>
        <p:xfrm>
          <a:off x="171253" y="1972072"/>
          <a:ext cx="4409004"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gridCol w="953170">
                  <a:extLst>
                    <a:ext uri="{9D8B030D-6E8A-4147-A177-3AD203B41FA5}">
                      <a16:colId xmlns:a16="http://schemas.microsoft.com/office/drawing/2014/main" val="1884885075"/>
                    </a:ext>
                  </a:extLst>
                </a:gridCol>
                <a:gridCol w="1693917">
                  <a:extLst>
                    <a:ext uri="{9D8B030D-6E8A-4147-A177-3AD203B41FA5}">
                      <a16:colId xmlns:a16="http://schemas.microsoft.com/office/drawing/2014/main" val="22697042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3" name="Table 12">
            <a:extLst>
              <a:ext uri="{FF2B5EF4-FFF2-40B4-BE49-F238E27FC236}">
                <a16:creationId xmlns:a16="http://schemas.microsoft.com/office/drawing/2014/main" id="{45CFF07B-D234-A653-EB07-88D1F88FC27E}"/>
              </a:ext>
            </a:extLst>
          </p:cNvPr>
          <p:cNvGraphicFramePr>
            <a:graphicFrameLocks noGrp="1"/>
          </p:cNvGraphicFramePr>
          <p:nvPr>
            <p:extLst>
              <p:ext uri="{D42A27DB-BD31-4B8C-83A1-F6EECF244321}">
                <p14:modId xmlns:p14="http://schemas.microsoft.com/office/powerpoint/2010/main" val="1008755180"/>
              </p:ext>
            </p:extLst>
          </p:nvPr>
        </p:nvGraphicFramePr>
        <p:xfrm>
          <a:off x="171253" y="2336304"/>
          <a:ext cx="4402812"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gridCol w="953170">
                  <a:extLst>
                    <a:ext uri="{9D8B030D-6E8A-4147-A177-3AD203B41FA5}">
                      <a16:colId xmlns:a16="http://schemas.microsoft.com/office/drawing/2014/main" val="2674078886"/>
                    </a:ext>
                  </a:extLst>
                </a:gridCol>
                <a:gridCol w="1687725">
                  <a:extLst>
                    <a:ext uri="{9D8B030D-6E8A-4147-A177-3AD203B41FA5}">
                      <a16:colId xmlns:a16="http://schemas.microsoft.com/office/drawing/2014/main" val="180514680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4" name="Table 13">
            <a:extLst>
              <a:ext uri="{FF2B5EF4-FFF2-40B4-BE49-F238E27FC236}">
                <a16:creationId xmlns:a16="http://schemas.microsoft.com/office/drawing/2014/main" id="{CEDDD69B-B86E-2861-1B3F-8D7EAFD14C59}"/>
              </a:ext>
            </a:extLst>
          </p:cNvPr>
          <p:cNvGraphicFramePr>
            <a:graphicFrameLocks noGrp="1"/>
          </p:cNvGraphicFramePr>
          <p:nvPr>
            <p:extLst>
              <p:ext uri="{D42A27DB-BD31-4B8C-83A1-F6EECF244321}">
                <p14:modId xmlns:p14="http://schemas.microsoft.com/office/powerpoint/2010/main" val="1364843797"/>
              </p:ext>
            </p:extLst>
          </p:nvPr>
        </p:nvGraphicFramePr>
        <p:xfrm>
          <a:off x="171253" y="2700536"/>
          <a:ext cx="4404876"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gridCol w="953170">
                  <a:extLst>
                    <a:ext uri="{9D8B030D-6E8A-4147-A177-3AD203B41FA5}">
                      <a16:colId xmlns:a16="http://schemas.microsoft.com/office/drawing/2014/main" val="2715562988"/>
                    </a:ext>
                  </a:extLst>
                </a:gridCol>
                <a:gridCol w="1689789">
                  <a:extLst>
                    <a:ext uri="{9D8B030D-6E8A-4147-A177-3AD203B41FA5}">
                      <a16:colId xmlns:a16="http://schemas.microsoft.com/office/drawing/2014/main" val="279969447"/>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5" name="Table 14">
            <a:extLst>
              <a:ext uri="{FF2B5EF4-FFF2-40B4-BE49-F238E27FC236}">
                <a16:creationId xmlns:a16="http://schemas.microsoft.com/office/drawing/2014/main" id="{A6C0CAFF-ED25-03FB-9C26-F3321C84D995}"/>
              </a:ext>
            </a:extLst>
          </p:cNvPr>
          <p:cNvGraphicFramePr>
            <a:graphicFrameLocks noGrp="1"/>
          </p:cNvGraphicFramePr>
          <p:nvPr>
            <p:extLst>
              <p:ext uri="{D42A27DB-BD31-4B8C-83A1-F6EECF244321}">
                <p14:modId xmlns:p14="http://schemas.microsoft.com/office/powerpoint/2010/main" val="1231245357"/>
              </p:ext>
            </p:extLst>
          </p:nvPr>
        </p:nvGraphicFramePr>
        <p:xfrm>
          <a:off x="171253" y="3064768"/>
          <a:ext cx="440074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gridCol w="953170">
                  <a:extLst>
                    <a:ext uri="{9D8B030D-6E8A-4147-A177-3AD203B41FA5}">
                      <a16:colId xmlns:a16="http://schemas.microsoft.com/office/drawing/2014/main" val="3798394727"/>
                    </a:ext>
                  </a:extLst>
                </a:gridCol>
                <a:gridCol w="1685660">
                  <a:extLst>
                    <a:ext uri="{9D8B030D-6E8A-4147-A177-3AD203B41FA5}">
                      <a16:colId xmlns:a16="http://schemas.microsoft.com/office/drawing/2014/main" val="37284798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6" name="Table 15">
            <a:extLst>
              <a:ext uri="{FF2B5EF4-FFF2-40B4-BE49-F238E27FC236}">
                <a16:creationId xmlns:a16="http://schemas.microsoft.com/office/drawing/2014/main" id="{31284D76-CA68-5F3D-2348-85F4095A9669}"/>
              </a:ext>
            </a:extLst>
          </p:cNvPr>
          <p:cNvGraphicFramePr>
            <a:graphicFrameLocks noGrp="1"/>
          </p:cNvGraphicFramePr>
          <p:nvPr>
            <p:extLst>
              <p:ext uri="{D42A27DB-BD31-4B8C-83A1-F6EECF244321}">
                <p14:modId xmlns:p14="http://schemas.microsoft.com/office/powerpoint/2010/main" val="795029498"/>
              </p:ext>
            </p:extLst>
          </p:nvPr>
        </p:nvGraphicFramePr>
        <p:xfrm>
          <a:off x="171253" y="3429000"/>
          <a:ext cx="440074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gridCol w="953170">
                  <a:extLst>
                    <a:ext uri="{9D8B030D-6E8A-4147-A177-3AD203B41FA5}">
                      <a16:colId xmlns:a16="http://schemas.microsoft.com/office/drawing/2014/main" val="4100363911"/>
                    </a:ext>
                  </a:extLst>
                </a:gridCol>
                <a:gridCol w="1685660">
                  <a:extLst>
                    <a:ext uri="{9D8B030D-6E8A-4147-A177-3AD203B41FA5}">
                      <a16:colId xmlns:a16="http://schemas.microsoft.com/office/drawing/2014/main" val="2489062263"/>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graphicFrame>
        <p:nvGraphicFramePr>
          <p:cNvPr id="17" name="Table 16">
            <a:extLst>
              <a:ext uri="{FF2B5EF4-FFF2-40B4-BE49-F238E27FC236}">
                <a16:creationId xmlns:a16="http://schemas.microsoft.com/office/drawing/2014/main" id="{44190DB4-1732-CC18-F8E6-C031598ED62A}"/>
              </a:ext>
            </a:extLst>
          </p:cNvPr>
          <p:cNvGraphicFramePr>
            <a:graphicFrameLocks noGrp="1"/>
          </p:cNvGraphicFramePr>
          <p:nvPr>
            <p:extLst>
              <p:ext uri="{D42A27DB-BD31-4B8C-83A1-F6EECF244321}">
                <p14:modId xmlns:p14="http://schemas.microsoft.com/office/powerpoint/2010/main" val="3203424934"/>
              </p:ext>
            </p:extLst>
          </p:nvPr>
        </p:nvGraphicFramePr>
        <p:xfrm>
          <a:off x="5967438" y="2349642"/>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18" name="Table 17">
            <a:extLst>
              <a:ext uri="{FF2B5EF4-FFF2-40B4-BE49-F238E27FC236}">
                <a16:creationId xmlns:a16="http://schemas.microsoft.com/office/drawing/2014/main" id="{905176CC-0D75-A0F5-A6FB-F443E51A91D4}"/>
              </a:ext>
            </a:extLst>
          </p:cNvPr>
          <p:cNvGraphicFramePr>
            <a:graphicFrameLocks noGrp="1"/>
          </p:cNvGraphicFramePr>
          <p:nvPr>
            <p:extLst>
              <p:ext uri="{D42A27DB-BD31-4B8C-83A1-F6EECF244321}">
                <p14:modId xmlns:p14="http://schemas.microsoft.com/office/powerpoint/2010/main" val="2534366448"/>
              </p:ext>
            </p:extLst>
          </p:nvPr>
        </p:nvGraphicFramePr>
        <p:xfrm>
          <a:off x="5967438" y="2703711"/>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sp>
        <p:nvSpPr>
          <p:cNvPr id="19" name="TextBox 18">
            <a:extLst>
              <a:ext uri="{FF2B5EF4-FFF2-40B4-BE49-F238E27FC236}">
                <a16:creationId xmlns:a16="http://schemas.microsoft.com/office/drawing/2014/main" id="{11580332-17A7-B526-5261-C79DFC903FEE}"/>
              </a:ext>
            </a:extLst>
          </p:cNvPr>
          <p:cNvSpPr txBox="1"/>
          <p:nvPr/>
        </p:nvSpPr>
        <p:spPr>
          <a:xfrm>
            <a:off x="6565719" y="1626090"/>
            <a:ext cx="1510496"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Arial"/>
              </a:rPr>
              <a:t>Outlier Table</a:t>
            </a:r>
          </a:p>
        </p:txBody>
      </p:sp>
      <p:graphicFrame>
        <p:nvGraphicFramePr>
          <p:cNvPr id="20" name="Table 19">
            <a:extLst>
              <a:ext uri="{FF2B5EF4-FFF2-40B4-BE49-F238E27FC236}">
                <a16:creationId xmlns:a16="http://schemas.microsoft.com/office/drawing/2014/main" id="{F2D35E96-4CC4-69DD-1E53-EE92BF6B5404}"/>
              </a:ext>
            </a:extLst>
          </p:cNvPr>
          <p:cNvGraphicFramePr>
            <a:graphicFrameLocks noGrp="1"/>
          </p:cNvGraphicFramePr>
          <p:nvPr>
            <p:extLst>
              <p:ext uri="{D42A27DB-BD31-4B8C-83A1-F6EECF244321}">
                <p14:modId xmlns:p14="http://schemas.microsoft.com/office/powerpoint/2010/main" val="38377888"/>
              </p:ext>
            </p:extLst>
          </p:nvPr>
        </p:nvGraphicFramePr>
        <p:xfrm>
          <a:off x="5963424" y="1969317"/>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21" name="Table 20">
            <a:extLst>
              <a:ext uri="{FF2B5EF4-FFF2-40B4-BE49-F238E27FC236}">
                <a16:creationId xmlns:a16="http://schemas.microsoft.com/office/drawing/2014/main" id="{CFD914B3-8C0E-4C87-7102-7253A09A7093}"/>
              </a:ext>
            </a:extLst>
          </p:cNvPr>
          <p:cNvGraphicFramePr>
            <a:graphicFrameLocks noGrp="1"/>
          </p:cNvGraphicFramePr>
          <p:nvPr>
            <p:extLst>
              <p:ext uri="{D42A27DB-BD31-4B8C-83A1-F6EECF244321}">
                <p14:modId xmlns:p14="http://schemas.microsoft.com/office/powerpoint/2010/main" val="1427149729"/>
              </p:ext>
            </p:extLst>
          </p:nvPr>
        </p:nvGraphicFramePr>
        <p:xfrm>
          <a:off x="167010" y="4636585"/>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24" name="Table 23">
            <a:extLst>
              <a:ext uri="{FF2B5EF4-FFF2-40B4-BE49-F238E27FC236}">
                <a16:creationId xmlns:a16="http://schemas.microsoft.com/office/drawing/2014/main" id="{83D0D86E-1FAB-F492-212F-C927578EEEC8}"/>
              </a:ext>
            </a:extLst>
          </p:cNvPr>
          <p:cNvGraphicFramePr>
            <a:graphicFrameLocks noGrp="1"/>
          </p:cNvGraphicFramePr>
          <p:nvPr>
            <p:extLst>
              <p:ext uri="{D42A27DB-BD31-4B8C-83A1-F6EECF244321}">
                <p14:modId xmlns:p14="http://schemas.microsoft.com/office/powerpoint/2010/main" val="1883689740"/>
              </p:ext>
            </p:extLst>
          </p:nvPr>
        </p:nvGraphicFramePr>
        <p:xfrm>
          <a:off x="4697037" y="4099565"/>
          <a:ext cx="4279954" cy="1321667"/>
        </p:xfrm>
        <a:graphic>
          <a:graphicData uri="http://schemas.openxmlformats.org/drawingml/2006/table">
            <a:tbl>
              <a:tblPr firstRow="1" bandRow="1"/>
              <a:tblGrid>
                <a:gridCol w="2090712">
                  <a:extLst>
                    <a:ext uri="{9D8B030D-6E8A-4147-A177-3AD203B41FA5}">
                      <a16:colId xmlns:a16="http://schemas.microsoft.com/office/drawing/2014/main" val="3392779189"/>
                    </a:ext>
                  </a:extLst>
                </a:gridCol>
                <a:gridCol w="632267">
                  <a:extLst>
                    <a:ext uri="{9D8B030D-6E8A-4147-A177-3AD203B41FA5}">
                      <a16:colId xmlns:a16="http://schemas.microsoft.com/office/drawing/2014/main" val="2818737816"/>
                    </a:ext>
                  </a:extLst>
                </a:gridCol>
                <a:gridCol w="714829">
                  <a:extLst>
                    <a:ext uri="{9D8B030D-6E8A-4147-A177-3AD203B41FA5}">
                      <a16:colId xmlns:a16="http://schemas.microsoft.com/office/drawing/2014/main" val="1104624895"/>
                    </a:ext>
                  </a:extLst>
                </a:gridCol>
                <a:gridCol w="842146">
                  <a:extLst>
                    <a:ext uri="{9D8B030D-6E8A-4147-A177-3AD203B41FA5}">
                      <a16:colId xmlns:a16="http://schemas.microsoft.com/office/drawing/2014/main" val="278479604"/>
                    </a:ext>
                  </a:extLst>
                </a:gridCol>
              </a:tblGrid>
              <a:tr h="385458">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Pipeline</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Num. Models</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Num. Outliers</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sz="1000" dirty="0"/>
                        <a:t>Recovered Accuracy</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3861553"/>
                  </a:ext>
                </a:extLst>
              </a:tr>
              <a:tr h="285347">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No Clustering / Outlier Detection</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18.7425</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94156588"/>
                  </a:ext>
                </a:extLst>
              </a:tr>
              <a:tr h="234028">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Clustering + Accuracy Tuning</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2</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latin typeface="Arial" panose="020B0604020202020204" pitchFamily="34" charset="0"/>
                          <a:cs typeface="Arial" panose="020B0604020202020204" pitchFamily="34" charset="0"/>
                        </a:rPr>
                        <a:t>18036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100.00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1916303319"/>
                  </a:ext>
                </a:extLst>
              </a:tr>
              <a:tr h="234028">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Outlier Detection Before &amp; After Clustering + Accuracy Tuning</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2</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latin typeface="Arial" panose="020B0604020202020204" pitchFamily="34" charset="0"/>
                          <a:cs typeface="Arial" panose="020B0604020202020204" pitchFamily="34" charset="0"/>
                        </a:rPr>
                        <a:t>28064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pPr algn="ctr"/>
                      <a:r>
                        <a:rPr lang="en-US" sz="1000" dirty="0"/>
                        <a:t>100.00</a:t>
                      </a:r>
                      <a:endParaRPr lang="en-US" sz="1000" dirty="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58567976"/>
                  </a:ext>
                </a:extLst>
              </a:tr>
            </a:tbl>
          </a:graphicData>
        </a:graphic>
      </p:graphicFrame>
      <p:sp>
        <p:nvSpPr>
          <p:cNvPr id="2" name="Slide Number Placeholder 1">
            <a:extLst>
              <a:ext uri="{FF2B5EF4-FFF2-40B4-BE49-F238E27FC236}">
                <a16:creationId xmlns:a16="http://schemas.microsoft.com/office/drawing/2014/main" id="{17F59040-9C74-0FFB-D5C3-62AFCF15347F}"/>
              </a:ext>
            </a:extLst>
          </p:cNvPr>
          <p:cNvSpPr>
            <a:spLocks noGrp="1"/>
          </p:cNvSpPr>
          <p:nvPr>
            <p:ph type="sldNum" sz="quarter" idx="12"/>
          </p:nvPr>
        </p:nvSpPr>
        <p:spPr/>
        <p:txBody>
          <a:bodyPr/>
          <a:lstStyle/>
          <a:p>
            <a:fld id="{7DDC6E19-E111-4960-B4D1-A336F8663A94}" type="slidenum">
              <a:rPr lang="en-US" smtClean="0"/>
              <a:pPr/>
              <a:t>32</a:t>
            </a:fld>
            <a:endParaRPr lang="en-US" dirty="0"/>
          </a:p>
        </p:txBody>
      </p:sp>
    </p:spTree>
    <p:extLst>
      <p:ext uri="{BB962C8B-B14F-4D97-AF65-F5344CB8AC3E}">
        <p14:creationId xmlns:p14="http://schemas.microsoft.com/office/powerpoint/2010/main" val="28046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9409 0.04143 L 0.63472 -0.2331 " pathEditMode="relative" rAng="0" ptsTypes="AA">
                                      <p:cBhvr>
                                        <p:cTn id="6" dur="2000" fill="hold"/>
                                        <p:tgtEl>
                                          <p:spTgt spid="21"/>
                                        </p:tgtEl>
                                        <p:attrNameLst>
                                          <p:attrName>ppt_x</p:attrName>
                                          <p:attrName>ppt_y</p:attrName>
                                        </p:attrNameLst>
                                      </p:cBhvr>
                                      <p:rCtr x="27031" y="-13727"/>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0.00191 -0.00115 L 0.00104 -0.06527 " pathEditMode="relative" rAng="0" ptsTypes="AA">
                                      <p:cBhvr>
                                        <p:cTn id="10" dur="2000" fill="hold"/>
                                        <p:tgtEl>
                                          <p:spTgt spid="7"/>
                                        </p:tgtEl>
                                        <p:attrNameLst>
                                          <p:attrName>ppt_x</p:attrName>
                                          <p:attrName>ppt_y</p:attrName>
                                        </p:attrNameLst>
                                      </p:cBhvr>
                                      <p:rCtr x="-52" y="-3218"/>
                                    </p:animMotion>
                                  </p:childTnLst>
                                </p:cTn>
                              </p:par>
                              <p:par>
                                <p:cTn id="11" presetID="42" presetClass="path" presetSubtype="0" accel="50000" decel="50000" fill="hold" nodeType="withEffect">
                                  <p:stCondLst>
                                    <p:cond delay="0"/>
                                  </p:stCondLst>
                                  <p:childTnLst>
                                    <p:animMotion origin="layout" path="M 0.00191 -4.07407E-6 L 0.00173 -0.06713 " pathEditMode="relative" rAng="0" ptsTypes="AA">
                                      <p:cBhvr>
                                        <p:cTn id="12" dur="2000" fill="hold"/>
                                        <p:tgtEl>
                                          <p:spTgt spid="8"/>
                                        </p:tgtEl>
                                        <p:attrNameLst>
                                          <p:attrName>ppt_x</p:attrName>
                                          <p:attrName>ppt_y</p:attrName>
                                        </p:attrNameLst>
                                      </p:cBhvr>
                                      <p:rCtr x="-17" y="-3356"/>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D12EBC-B630-9D10-6C04-34FF4BDA04D5}"/>
              </a:ext>
            </a:extLst>
          </p:cNvPr>
          <p:cNvSpPr>
            <a:spLocks noGrp="1"/>
          </p:cNvSpPr>
          <p:nvPr>
            <p:ph type="title"/>
          </p:nvPr>
        </p:nvSpPr>
        <p:spPr/>
        <p:txBody>
          <a:bodyPr/>
          <a:lstStyle/>
          <a:p>
            <a:r>
              <a:rPr lang="en-US" sz="4000" spc="-1" dirty="0">
                <a:latin typeface="Arial"/>
              </a:rPr>
              <a:t>Final Output</a:t>
            </a:r>
            <a:endParaRPr lang="en-US" dirty="0"/>
          </a:p>
        </p:txBody>
      </p:sp>
      <p:graphicFrame>
        <p:nvGraphicFramePr>
          <p:cNvPr id="80" name="Table 79">
            <a:extLst>
              <a:ext uri="{FF2B5EF4-FFF2-40B4-BE49-F238E27FC236}">
                <a16:creationId xmlns:a16="http://schemas.microsoft.com/office/drawing/2014/main" id="{0AE6254C-8A35-E567-4D92-E559ADDFD2D5}"/>
              </a:ext>
            </a:extLst>
          </p:cNvPr>
          <p:cNvGraphicFramePr>
            <a:graphicFrameLocks noGrp="1"/>
          </p:cNvGraphicFramePr>
          <p:nvPr>
            <p:extLst>
              <p:ext uri="{D42A27DB-BD31-4B8C-83A1-F6EECF244321}">
                <p14:modId xmlns:p14="http://schemas.microsoft.com/office/powerpoint/2010/main" val="2042229730"/>
              </p:ext>
            </p:extLst>
          </p:nvPr>
        </p:nvGraphicFramePr>
        <p:xfrm>
          <a:off x="253469" y="154810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81" name="Table 80">
            <a:extLst>
              <a:ext uri="{FF2B5EF4-FFF2-40B4-BE49-F238E27FC236}">
                <a16:creationId xmlns:a16="http://schemas.microsoft.com/office/drawing/2014/main" id="{12D50876-D95E-B508-B921-393E9E1CE97E}"/>
              </a:ext>
            </a:extLst>
          </p:cNvPr>
          <p:cNvGraphicFramePr>
            <a:graphicFrameLocks noGrp="1"/>
          </p:cNvGraphicFramePr>
          <p:nvPr>
            <p:extLst>
              <p:ext uri="{D42A27DB-BD31-4B8C-83A1-F6EECF244321}">
                <p14:modId xmlns:p14="http://schemas.microsoft.com/office/powerpoint/2010/main" val="3974760753"/>
              </p:ext>
            </p:extLst>
          </p:nvPr>
        </p:nvGraphicFramePr>
        <p:xfrm>
          <a:off x="253469" y="1972072"/>
          <a:ext cx="176191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25421142"/>
                  </a:ext>
                </a:extLst>
              </a:tr>
            </a:tbl>
          </a:graphicData>
        </a:graphic>
      </p:graphicFrame>
      <p:graphicFrame>
        <p:nvGraphicFramePr>
          <p:cNvPr id="82" name="Table 81">
            <a:extLst>
              <a:ext uri="{FF2B5EF4-FFF2-40B4-BE49-F238E27FC236}">
                <a16:creationId xmlns:a16="http://schemas.microsoft.com/office/drawing/2014/main" id="{F9D74FF4-5AB5-1D30-F4FE-C3498A0BF08B}"/>
              </a:ext>
            </a:extLst>
          </p:cNvPr>
          <p:cNvGraphicFramePr>
            <a:graphicFrameLocks noGrp="1"/>
          </p:cNvGraphicFramePr>
          <p:nvPr>
            <p:extLst>
              <p:ext uri="{D42A27DB-BD31-4B8C-83A1-F6EECF244321}">
                <p14:modId xmlns:p14="http://schemas.microsoft.com/office/powerpoint/2010/main" val="2468075181"/>
              </p:ext>
            </p:extLst>
          </p:nvPr>
        </p:nvGraphicFramePr>
        <p:xfrm>
          <a:off x="5692561" y="2950250"/>
          <a:ext cx="2715087" cy="370141"/>
        </p:xfrm>
        <a:graphic>
          <a:graphicData uri="http://schemas.openxmlformats.org/drawingml/2006/table">
            <a:tbl>
              <a:tblPr firstRow="1" bandRow="1"/>
              <a:tblGrid>
                <a:gridCol w="907294">
                  <a:extLst>
                    <a:ext uri="{9D8B030D-6E8A-4147-A177-3AD203B41FA5}">
                      <a16:colId xmlns:a16="http://schemas.microsoft.com/office/drawing/2014/main" val="2033569787"/>
                    </a:ext>
                  </a:extLst>
                </a:gridCol>
                <a:gridCol w="854623">
                  <a:extLst>
                    <a:ext uri="{9D8B030D-6E8A-4147-A177-3AD203B41FA5}">
                      <a16:colId xmlns:a16="http://schemas.microsoft.com/office/drawing/2014/main" val="309780105"/>
                    </a:ext>
                  </a:extLst>
                </a:gridCol>
                <a:gridCol w="953170">
                  <a:extLst>
                    <a:ext uri="{9D8B030D-6E8A-4147-A177-3AD203B41FA5}">
                      <a16:colId xmlns:a16="http://schemas.microsoft.com/office/drawing/2014/main" val="101843397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181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457514195"/>
                  </a:ext>
                </a:extLst>
              </a:tr>
            </a:tbl>
          </a:graphicData>
        </a:graphic>
      </p:graphicFrame>
      <p:graphicFrame>
        <p:nvGraphicFramePr>
          <p:cNvPr id="83" name="Table 82">
            <a:extLst>
              <a:ext uri="{FF2B5EF4-FFF2-40B4-BE49-F238E27FC236}">
                <a16:creationId xmlns:a16="http://schemas.microsoft.com/office/drawing/2014/main" id="{AA899383-A87D-6846-76B5-8AB55C8B8650}"/>
              </a:ext>
            </a:extLst>
          </p:cNvPr>
          <p:cNvGraphicFramePr>
            <a:graphicFrameLocks noGrp="1"/>
          </p:cNvGraphicFramePr>
          <p:nvPr>
            <p:extLst>
              <p:ext uri="{D42A27DB-BD31-4B8C-83A1-F6EECF244321}">
                <p14:modId xmlns:p14="http://schemas.microsoft.com/office/powerpoint/2010/main" val="1201554548"/>
              </p:ext>
            </p:extLst>
          </p:nvPr>
        </p:nvGraphicFramePr>
        <p:xfrm>
          <a:off x="253469" y="2330393"/>
          <a:ext cx="176191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84" name="Table 83">
            <a:extLst>
              <a:ext uri="{FF2B5EF4-FFF2-40B4-BE49-F238E27FC236}">
                <a16:creationId xmlns:a16="http://schemas.microsoft.com/office/drawing/2014/main" id="{D1721470-34B2-34C8-16E4-17BA0EB17EF4}"/>
              </a:ext>
            </a:extLst>
          </p:cNvPr>
          <p:cNvGraphicFramePr>
            <a:graphicFrameLocks noGrp="1"/>
          </p:cNvGraphicFramePr>
          <p:nvPr>
            <p:extLst>
              <p:ext uri="{D42A27DB-BD31-4B8C-83A1-F6EECF244321}">
                <p14:modId xmlns:p14="http://schemas.microsoft.com/office/powerpoint/2010/main" val="4254672195"/>
              </p:ext>
            </p:extLst>
          </p:nvPr>
        </p:nvGraphicFramePr>
        <p:xfrm>
          <a:off x="253469" y="2700534"/>
          <a:ext cx="176191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541405521"/>
                  </a:ext>
                </a:extLst>
              </a:tr>
            </a:tbl>
          </a:graphicData>
        </a:graphic>
      </p:graphicFrame>
      <p:graphicFrame>
        <p:nvGraphicFramePr>
          <p:cNvPr id="85" name="Table 84">
            <a:extLst>
              <a:ext uri="{FF2B5EF4-FFF2-40B4-BE49-F238E27FC236}">
                <a16:creationId xmlns:a16="http://schemas.microsoft.com/office/drawing/2014/main" id="{8849B0C2-B328-C7AB-B902-8CF2E7A5A9E5}"/>
              </a:ext>
            </a:extLst>
          </p:cNvPr>
          <p:cNvGraphicFramePr>
            <a:graphicFrameLocks noGrp="1"/>
          </p:cNvGraphicFramePr>
          <p:nvPr>
            <p:extLst>
              <p:ext uri="{D42A27DB-BD31-4B8C-83A1-F6EECF244321}">
                <p14:modId xmlns:p14="http://schemas.microsoft.com/office/powerpoint/2010/main" val="3712302236"/>
              </p:ext>
            </p:extLst>
          </p:nvPr>
        </p:nvGraphicFramePr>
        <p:xfrm>
          <a:off x="253469" y="3070675"/>
          <a:ext cx="176191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86" name="Table 85">
            <a:extLst>
              <a:ext uri="{FF2B5EF4-FFF2-40B4-BE49-F238E27FC236}">
                <a16:creationId xmlns:a16="http://schemas.microsoft.com/office/drawing/2014/main" id="{338896E1-C121-D049-68A4-014089B47007}"/>
              </a:ext>
            </a:extLst>
          </p:cNvPr>
          <p:cNvGraphicFramePr>
            <a:graphicFrameLocks noGrp="1"/>
          </p:cNvGraphicFramePr>
          <p:nvPr>
            <p:extLst>
              <p:ext uri="{D42A27DB-BD31-4B8C-83A1-F6EECF244321}">
                <p14:modId xmlns:p14="http://schemas.microsoft.com/office/powerpoint/2010/main" val="211471719"/>
              </p:ext>
            </p:extLst>
          </p:nvPr>
        </p:nvGraphicFramePr>
        <p:xfrm>
          <a:off x="253469" y="3440816"/>
          <a:ext cx="176191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87" name="Table 86">
            <a:extLst>
              <a:ext uri="{FF2B5EF4-FFF2-40B4-BE49-F238E27FC236}">
                <a16:creationId xmlns:a16="http://schemas.microsoft.com/office/drawing/2014/main" id="{8A06039B-475E-095E-489F-E5E06DF54A39}"/>
              </a:ext>
            </a:extLst>
          </p:cNvPr>
          <p:cNvGraphicFramePr>
            <a:graphicFrameLocks noGrp="1"/>
          </p:cNvGraphicFramePr>
          <p:nvPr>
            <p:extLst>
              <p:ext uri="{D42A27DB-BD31-4B8C-83A1-F6EECF244321}">
                <p14:modId xmlns:p14="http://schemas.microsoft.com/office/powerpoint/2010/main" val="923148818"/>
              </p:ext>
            </p:extLst>
          </p:nvPr>
        </p:nvGraphicFramePr>
        <p:xfrm>
          <a:off x="253469" y="3810957"/>
          <a:ext cx="176191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88" name="Table 87">
            <a:extLst>
              <a:ext uri="{FF2B5EF4-FFF2-40B4-BE49-F238E27FC236}">
                <a16:creationId xmlns:a16="http://schemas.microsoft.com/office/drawing/2014/main" id="{F2C21285-1C0D-53A7-A9F0-DCB95858BFD8}"/>
              </a:ext>
            </a:extLst>
          </p:cNvPr>
          <p:cNvGraphicFramePr>
            <a:graphicFrameLocks noGrp="1"/>
          </p:cNvGraphicFramePr>
          <p:nvPr>
            <p:extLst>
              <p:ext uri="{D42A27DB-BD31-4B8C-83A1-F6EECF244321}">
                <p14:modId xmlns:p14="http://schemas.microsoft.com/office/powerpoint/2010/main" val="388659797"/>
              </p:ext>
            </p:extLst>
          </p:nvPr>
        </p:nvGraphicFramePr>
        <p:xfrm>
          <a:off x="253469" y="4551239"/>
          <a:ext cx="176191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244893380"/>
                  </a:ext>
                </a:extLst>
              </a:tr>
            </a:tbl>
          </a:graphicData>
        </a:graphic>
      </p:graphicFrame>
      <p:graphicFrame>
        <p:nvGraphicFramePr>
          <p:cNvPr id="89" name="Table 88">
            <a:extLst>
              <a:ext uri="{FF2B5EF4-FFF2-40B4-BE49-F238E27FC236}">
                <a16:creationId xmlns:a16="http://schemas.microsoft.com/office/drawing/2014/main" id="{43AC450D-1378-9E55-B89F-39E38F516AFA}"/>
              </a:ext>
            </a:extLst>
          </p:cNvPr>
          <p:cNvGraphicFramePr>
            <a:graphicFrameLocks noGrp="1"/>
          </p:cNvGraphicFramePr>
          <p:nvPr>
            <p:extLst>
              <p:ext uri="{D42A27DB-BD31-4B8C-83A1-F6EECF244321}">
                <p14:modId xmlns:p14="http://schemas.microsoft.com/office/powerpoint/2010/main" val="2520312062"/>
              </p:ext>
            </p:extLst>
          </p:nvPr>
        </p:nvGraphicFramePr>
        <p:xfrm>
          <a:off x="253469" y="4921380"/>
          <a:ext cx="1761917" cy="370141"/>
        </p:xfrm>
        <a:graphic>
          <a:graphicData uri="http://schemas.openxmlformats.org/drawingml/2006/table">
            <a:tbl>
              <a:tblPr firstRow="1" bandRow="1"/>
              <a:tblGrid>
                <a:gridCol w="907294">
                  <a:extLst>
                    <a:ext uri="{9D8B030D-6E8A-4147-A177-3AD203B41FA5}">
                      <a16:colId xmlns:a16="http://schemas.microsoft.com/office/drawing/2014/main" val="1637514174"/>
                    </a:ext>
                  </a:extLst>
                </a:gridCol>
                <a:gridCol w="854623">
                  <a:extLst>
                    <a:ext uri="{9D8B030D-6E8A-4147-A177-3AD203B41FA5}">
                      <a16:colId xmlns:a16="http://schemas.microsoft.com/office/drawing/2014/main" val="1766519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920338073"/>
                  </a:ext>
                </a:extLst>
              </a:tr>
            </a:tbl>
          </a:graphicData>
        </a:graphic>
      </p:graphicFrame>
      <p:graphicFrame>
        <p:nvGraphicFramePr>
          <p:cNvPr id="90" name="Table 89">
            <a:extLst>
              <a:ext uri="{FF2B5EF4-FFF2-40B4-BE49-F238E27FC236}">
                <a16:creationId xmlns:a16="http://schemas.microsoft.com/office/drawing/2014/main" id="{7C89425D-8D24-0CBD-00E5-B80C43503974}"/>
              </a:ext>
            </a:extLst>
          </p:cNvPr>
          <p:cNvGraphicFramePr>
            <a:graphicFrameLocks noGrp="1"/>
          </p:cNvGraphicFramePr>
          <p:nvPr>
            <p:extLst>
              <p:ext uri="{D42A27DB-BD31-4B8C-83A1-F6EECF244321}">
                <p14:modId xmlns:p14="http://schemas.microsoft.com/office/powerpoint/2010/main" val="4155588077"/>
              </p:ext>
            </p:extLst>
          </p:nvPr>
        </p:nvGraphicFramePr>
        <p:xfrm>
          <a:off x="5692561" y="3304319"/>
          <a:ext cx="2715087" cy="370141"/>
        </p:xfrm>
        <a:graphic>
          <a:graphicData uri="http://schemas.openxmlformats.org/drawingml/2006/table">
            <a:tbl>
              <a:tblPr firstRow="1" bandRow="1"/>
              <a:tblGrid>
                <a:gridCol w="907294">
                  <a:extLst>
                    <a:ext uri="{9D8B030D-6E8A-4147-A177-3AD203B41FA5}">
                      <a16:colId xmlns:a16="http://schemas.microsoft.com/office/drawing/2014/main" val="1775542951"/>
                    </a:ext>
                  </a:extLst>
                </a:gridCol>
                <a:gridCol w="854623">
                  <a:extLst>
                    <a:ext uri="{9D8B030D-6E8A-4147-A177-3AD203B41FA5}">
                      <a16:colId xmlns:a16="http://schemas.microsoft.com/office/drawing/2014/main" val="2654685643"/>
                    </a:ext>
                  </a:extLst>
                </a:gridCol>
                <a:gridCol w="953170">
                  <a:extLst>
                    <a:ext uri="{9D8B030D-6E8A-4147-A177-3AD203B41FA5}">
                      <a16:colId xmlns:a16="http://schemas.microsoft.com/office/drawing/2014/main" val="4751882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039220756"/>
                  </a:ext>
                </a:extLst>
              </a:tr>
            </a:tbl>
          </a:graphicData>
        </a:graphic>
      </p:graphicFrame>
      <p:graphicFrame>
        <p:nvGraphicFramePr>
          <p:cNvPr id="91" name="Table 90">
            <a:extLst>
              <a:ext uri="{FF2B5EF4-FFF2-40B4-BE49-F238E27FC236}">
                <a16:creationId xmlns:a16="http://schemas.microsoft.com/office/drawing/2014/main" id="{96899759-CBB5-92C6-9A05-3B236A5ACC00}"/>
              </a:ext>
            </a:extLst>
          </p:cNvPr>
          <p:cNvGraphicFramePr>
            <a:graphicFrameLocks noGrp="1"/>
          </p:cNvGraphicFramePr>
          <p:nvPr>
            <p:extLst>
              <p:ext uri="{D42A27DB-BD31-4B8C-83A1-F6EECF244321}">
                <p14:modId xmlns:p14="http://schemas.microsoft.com/office/powerpoint/2010/main" val="1970087850"/>
              </p:ext>
            </p:extLst>
          </p:nvPr>
        </p:nvGraphicFramePr>
        <p:xfrm>
          <a:off x="5688547" y="3699104"/>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3605359963"/>
                  </a:ext>
                </a:extLst>
              </a:tr>
            </a:tbl>
          </a:graphicData>
        </a:graphic>
      </p:graphicFrame>
      <p:graphicFrame>
        <p:nvGraphicFramePr>
          <p:cNvPr id="92" name="Table 91">
            <a:extLst>
              <a:ext uri="{FF2B5EF4-FFF2-40B4-BE49-F238E27FC236}">
                <a16:creationId xmlns:a16="http://schemas.microsoft.com/office/drawing/2014/main" id="{EAE847BB-427F-7A39-E979-981B5EF3F3CB}"/>
              </a:ext>
            </a:extLst>
          </p:cNvPr>
          <p:cNvGraphicFramePr>
            <a:graphicFrameLocks noGrp="1"/>
          </p:cNvGraphicFramePr>
          <p:nvPr>
            <p:extLst>
              <p:ext uri="{D42A27DB-BD31-4B8C-83A1-F6EECF244321}">
                <p14:modId xmlns:p14="http://schemas.microsoft.com/office/powerpoint/2010/main" val="1442348467"/>
              </p:ext>
            </p:extLst>
          </p:nvPr>
        </p:nvGraphicFramePr>
        <p:xfrm>
          <a:off x="253469" y="4901492"/>
          <a:ext cx="1761917" cy="370141"/>
        </p:xfrm>
        <a:graphic>
          <a:graphicData uri="http://schemas.openxmlformats.org/drawingml/2006/table">
            <a:tbl>
              <a:tblPr firstRow="1" bandRow="1"/>
              <a:tblGrid>
                <a:gridCol w="907294">
                  <a:extLst>
                    <a:ext uri="{9D8B030D-6E8A-4147-A177-3AD203B41FA5}">
                      <a16:colId xmlns:a16="http://schemas.microsoft.com/office/drawing/2014/main" val="3729897187"/>
                    </a:ext>
                  </a:extLst>
                </a:gridCol>
                <a:gridCol w="854623">
                  <a:extLst>
                    <a:ext uri="{9D8B030D-6E8A-4147-A177-3AD203B41FA5}">
                      <a16:colId xmlns:a16="http://schemas.microsoft.com/office/drawing/2014/main" val="214908686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168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25421142"/>
                  </a:ext>
                </a:extLst>
              </a:tr>
            </a:tbl>
          </a:graphicData>
        </a:graphic>
      </p:graphicFrame>
      <p:graphicFrame>
        <p:nvGraphicFramePr>
          <p:cNvPr id="93" name="Table 92">
            <a:extLst>
              <a:ext uri="{FF2B5EF4-FFF2-40B4-BE49-F238E27FC236}">
                <a16:creationId xmlns:a16="http://schemas.microsoft.com/office/drawing/2014/main" id="{4E8B9BF4-9254-A838-A18B-837D154968AA}"/>
              </a:ext>
            </a:extLst>
          </p:cNvPr>
          <p:cNvGraphicFramePr>
            <a:graphicFrameLocks noGrp="1"/>
          </p:cNvGraphicFramePr>
          <p:nvPr>
            <p:extLst>
              <p:ext uri="{D42A27DB-BD31-4B8C-83A1-F6EECF244321}">
                <p14:modId xmlns:p14="http://schemas.microsoft.com/office/powerpoint/2010/main" val="3102387095"/>
              </p:ext>
            </p:extLst>
          </p:nvPr>
        </p:nvGraphicFramePr>
        <p:xfrm>
          <a:off x="5688547" y="3672289"/>
          <a:ext cx="2715087" cy="370141"/>
        </p:xfrm>
        <a:graphic>
          <a:graphicData uri="http://schemas.openxmlformats.org/drawingml/2006/table">
            <a:tbl>
              <a:tblPr firstRow="1" bandRow="1"/>
              <a:tblGrid>
                <a:gridCol w="907294">
                  <a:extLst>
                    <a:ext uri="{9D8B030D-6E8A-4147-A177-3AD203B41FA5}">
                      <a16:colId xmlns:a16="http://schemas.microsoft.com/office/drawing/2014/main" val="431680057"/>
                    </a:ext>
                  </a:extLst>
                </a:gridCol>
                <a:gridCol w="854623">
                  <a:extLst>
                    <a:ext uri="{9D8B030D-6E8A-4147-A177-3AD203B41FA5}">
                      <a16:colId xmlns:a16="http://schemas.microsoft.com/office/drawing/2014/main" val="2993778194"/>
                    </a:ext>
                  </a:extLst>
                </a:gridCol>
                <a:gridCol w="953170">
                  <a:extLst>
                    <a:ext uri="{9D8B030D-6E8A-4147-A177-3AD203B41FA5}">
                      <a16:colId xmlns:a16="http://schemas.microsoft.com/office/drawing/2014/main" val="174569831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541405521"/>
                  </a:ext>
                </a:extLst>
              </a:tr>
            </a:tbl>
          </a:graphicData>
        </a:graphic>
      </p:graphicFrame>
      <p:graphicFrame>
        <p:nvGraphicFramePr>
          <p:cNvPr id="94" name="Table 93">
            <a:extLst>
              <a:ext uri="{FF2B5EF4-FFF2-40B4-BE49-F238E27FC236}">
                <a16:creationId xmlns:a16="http://schemas.microsoft.com/office/drawing/2014/main" id="{F6A862FB-2DF4-C60C-74DD-9727D10983DA}"/>
              </a:ext>
            </a:extLst>
          </p:cNvPr>
          <p:cNvGraphicFramePr>
            <a:graphicFrameLocks noGrp="1"/>
          </p:cNvGraphicFramePr>
          <p:nvPr>
            <p:extLst>
              <p:ext uri="{D42A27DB-BD31-4B8C-83A1-F6EECF244321}">
                <p14:modId xmlns:p14="http://schemas.microsoft.com/office/powerpoint/2010/main" val="2518335726"/>
              </p:ext>
            </p:extLst>
          </p:nvPr>
        </p:nvGraphicFramePr>
        <p:xfrm>
          <a:off x="256198" y="5271642"/>
          <a:ext cx="1761917" cy="370141"/>
        </p:xfrm>
        <a:graphic>
          <a:graphicData uri="http://schemas.openxmlformats.org/drawingml/2006/table">
            <a:tbl>
              <a:tblPr firstRow="1" bandRow="1"/>
              <a:tblGrid>
                <a:gridCol w="907294">
                  <a:extLst>
                    <a:ext uri="{9D8B030D-6E8A-4147-A177-3AD203B41FA5}">
                      <a16:colId xmlns:a16="http://schemas.microsoft.com/office/drawing/2014/main" val="643991170"/>
                    </a:ext>
                  </a:extLst>
                </a:gridCol>
                <a:gridCol w="854623">
                  <a:extLst>
                    <a:ext uri="{9D8B030D-6E8A-4147-A177-3AD203B41FA5}">
                      <a16:colId xmlns:a16="http://schemas.microsoft.com/office/drawing/2014/main" val="2752133944"/>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244893380"/>
                  </a:ext>
                </a:extLst>
              </a:tr>
            </a:tbl>
          </a:graphicData>
        </a:graphic>
      </p:graphicFrame>
      <p:graphicFrame>
        <p:nvGraphicFramePr>
          <p:cNvPr id="95" name="Table 94">
            <a:extLst>
              <a:ext uri="{FF2B5EF4-FFF2-40B4-BE49-F238E27FC236}">
                <a16:creationId xmlns:a16="http://schemas.microsoft.com/office/drawing/2014/main" id="{D2A5F2C7-5D54-EDF1-31C6-64EA0CA39214}"/>
              </a:ext>
            </a:extLst>
          </p:cNvPr>
          <p:cNvGraphicFramePr>
            <a:graphicFrameLocks noGrp="1"/>
          </p:cNvGraphicFramePr>
          <p:nvPr>
            <p:extLst>
              <p:ext uri="{D42A27DB-BD31-4B8C-83A1-F6EECF244321}">
                <p14:modId xmlns:p14="http://schemas.microsoft.com/office/powerpoint/2010/main" val="734229280"/>
              </p:ext>
            </p:extLst>
          </p:nvPr>
        </p:nvGraphicFramePr>
        <p:xfrm>
          <a:off x="5688546" y="4033909"/>
          <a:ext cx="2715087" cy="370141"/>
        </p:xfrm>
        <a:graphic>
          <a:graphicData uri="http://schemas.openxmlformats.org/drawingml/2006/table">
            <a:tbl>
              <a:tblPr firstRow="1" bandRow="1"/>
              <a:tblGrid>
                <a:gridCol w="907294">
                  <a:extLst>
                    <a:ext uri="{9D8B030D-6E8A-4147-A177-3AD203B41FA5}">
                      <a16:colId xmlns:a16="http://schemas.microsoft.com/office/drawing/2014/main" val="306305311"/>
                    </a:ext>
                  </a:extLst>
                </a:gridCol>
                <a:gridCol w="854623">
                  <a:extLst>
                    <a:ext uri="{9D8B030D-6E8A-4147-A177-3AD203B41FA5}">
                      <a16:colId xmlns:a16="http://schemas.microsoft.com/office/drawing/2014/main" val="3290529968"/>
                    </a:ext>
                  </a:extLst>
                </a:gridCol>
                <a:gridCol w="953170">
                  <a:extLst>
                    <a:ext uri="{9D8B030D-6E8A-4147-A177-3AD203B41FA5}">
                      <a16:colId xmlns:a16="http://schemas.microsoft.com/office/drawing/2014/main" val="808651836"/>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140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3605359963"/>
                  </a:ext>
                </a:extLst>
              </a:tr>
            </a:tbl>
          </a:graphicData>
        </a:graphic>
      </p:graphicFrame>
      <p:graphicFrame>
        <p:nvGraphicFramePr>
          <p:cNvPr id="96" name="Table 95">
            <a:extLst>
              <a:ext uri="{FF2B5EF4-FFF2-40B4-BE49-F238E27FC236}">
                <a16:creationId xmlns:a16="http://schemas.microsoft.com/office/drawing/2014/main" id="{1032C89E-F4BC-3865-DA01-3CDA1201B3D5}"/>
              </a:ext>
            </a:extLst>
          </p:cNvPr>
          <p:cNvGraphicFramePr>
            <a:graphicFrameLocks noGrp="1"/>
          </p:cNvGraphicFramePr>
          <p:nvPr>
            <p:extLst>
              <p:ext uri="{D42A27DB-BD31-4B8C-83A1-F6EECF244321}">
                <p14:modId xmlns:p14="http://schemas.microsoft.com/office/powerpoint/2010/main" val="361059399"/>
              </p:ext>
            </p:extLst>
          </p:nvPr>
        </p:nvGraphicFramePr>
        <p:xfrm>
          <a:off x="253469" y="447752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97" name="Table 96">
            <a:extLst>
              <a:ext uri="{FF2B5EF4-FFF2-40B4-BE49-F238E27FC236}">
                <a16:creationId xmlns:a16="http://schemas.microsoft.com/office/drawing/2014/main" id="{1328C0DF-354C-9D06-61A8-EA94032A8766}"/>
              </a:ext>
            </a:extLst>
          </p:cNvPr>
          <p:cNvGraphicFramePr>
            <a:graphicFrameLocks noGrp="1"/>
          </p:cNvGraphicFramePr>
          <p:nvPr>
            <p:extLst>
              <p:ext uri="{D42A27DB-BD31-4B8C-83A1-F6EECF244321}">
                <p14:modId xmlns:p14="http://schemas.microsoft.com/office/powerpoint/2010/main" val="981793397"/>
              </p:ext>
            </p:extLst>
          </p:nvPr>
        </p:nvGraphicFramePr>
        <p:xfrm>
          <a:off x="251520" y="1548105"/>
          <a:ext cx="176191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graphicFrame>
        <p:nvGraphicFramePr>
          <p:cNvPr id="98" name="Table 97">
            <a:extLst>
              <a:ext uri="{FF2B5EF4-FFF2-40B4-BE49-F238E27FC236}">
                <a16:creationId xmlns:a16="http://schemas.microsoft.com/office/drawing/2014/main" id="{B931FB54-6562-D2A5-0F0F-F08B2F4AA795}"/>
              </a:ext>
            </a:extLst>
          </p:cNvPr>
          <p:cNvGraphicFramePr>
            <a:graphicFrameLocks noGrp="1"/>
          </p:cNvGraphicFramePr>
          <p:nvPr>
            <p:extLst>
              <p:ext uri="{D42A27DB-BD31-4B8C-83A1-F6EECF244321}">
                <p14:modId xmlns:p14="http://schemas.microsoft.com/office/powerpoint/2010/main" val="1064695874"/>
              </p:ext>
            </p:extLst>
          </p:nvPr>
        </p:nvGraphicFramePr>
        <p:xfrm>
          <a:off x="251520" y="1956913"/>
          <a:ext cx="1761917" cy="370141"/>
        </p:xfrm>
        <a:graphic>
          <a:graphicData uri="http://schemas.openxmlformats.org/drawingml/2006/table">
            <a:tbl>
              <a:tblPr firstRow="1" bandRow="1"/>
              <a:tblGrid>
                <a:gridCol w="907294">
                  <a:extLst>
                    <a:ext uri="{9D8B030D-6E8A-4147-A177-3AD203B41FA5}">
                      <a16:colId xmlns:a16="http://schemas.microsoft.com/office/drawing/2014/main" val="3659132612"/>
                    </a:ext>
                  </a:extLst>
                </a:gridCol>
                <a:gridCol w="854623">
                  <a:extLst>
                    <a:ext uri="{9D8B030D-6E8A-4147-A177-3AD203B41FA5}">
                      <a16:colId xmlns:a16="http://schemas.microsoft.com/office/drawing/2014/main" val="194873395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327297373"/>
                  </a:ext>
                </a:extLst>
              </a:tr>
            </a:tbl>
          </a:graphicData>
        </a:graphic>
      </p:graphicFrame>
      <p:graphicFrame>
        <p:nvGraphicFramePr>
          <p:cNvPr id="99" name="Table 98">
            <a:extLst>
              <a:ext uri="{FF2B5EF4-FFF2-40B4-BE49-F238E27FC236}">
                <a16:creationId xmlns:a16="http://schemas.microsoft.com/office/drawing/2014/main" id="{3E047DE5-31CC-C770-5F41-7FDD0BEEB6D9}"/>
              </a:ext>
            </a:extLst>
          </p:cNvPr>
          <p:cNvGraphicFramePr>
            <a:graphicFrameLocks noGrp="1"/>
          </p:cNvGraphicFramePr>
          <p:nvPr>
            <p:extLst>
              <p:ext uri="{D42A27DB-BD31-4B8C-83A1-F6EECF244321}">
                <p14:modId xmlns:p14="http://schemas.microsoft.com/office/powerpoint/2010/main" val="3058672807"/>
              </p:ext>
            </p:extLst>
          </p:nvPr>
        </p:nvGraphicFramePr>
        <p:xfrm>
          <a:off x="251520" y="2330395"/>
          <a:ext cx="1761917" cy="370141"/>
        </p:xfrm>
        <a:graphic>
          <a:graphicData uri="http://schemas.openxmlformats.org/drawingml/2006/table">
            <a:tbl>
              <a:tblPr firstRow="1" bandRow="1"/>
              <a:tblGrid>
                <a:gridCol w="907294">
                  <a:extLst>
                    <a:ext uri="{9D8B030D-6E8A-4147-A177-3AD203B41FA5}">
                      <a16:colId xmlns:a16="http://schemas.microsoft.com/office/drawing/2014/main" val="1417080427"/>
                    </a:ext>
                  </a:extLst>
                </a:gridCol>
                <a:gridCol w="854623">
                  <a:extLst>
                    <a:ext uri="{9D8B030D-6E8A-4147-A177-3AD203B41FA5}">
                      <a16:colId xmlns:a16="http://schemas.microsoft.com/office/drawing/2014/main" val="112404954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398015213"/>
                  </a:ext>
                </a:extLst>
              </a:tr>
            </a:tbl>
          </a:graphicData>
        </a:graphic>
      </p:graphicFrame>
      <p:graphicFrame>
        <p:nvGraphicFramePr>
          <p:cNvPr id="100" name="Table 99">
            <a:extLst>
              <a:ext uri="{FF2B5EF4-FFF2-40B4-BE49-F238E27FC236}">
                <a16:creationId xmlns:a16="http://schemas.microsoft.com/office/drawing/2014/main" id="{8B93C901-2DDD-3EEB-A47E-CBD6A1D2ACE9}"/>
              </a:ext>
            </a:extLst>
          </p:cNvPr>
          <p:cNvGraphicFramePr>
            <a:graphicFrameLocks noGrp="1"/>
          </p:cNvGraphicFramePr>
          <p:nvPr>
            <p:extLst>
              <p:ext uri="{D42A27DB-BD31-4B8C-83A1-F6EECF244321}">
                <p14:modId xmlns:p14="http://schemas.microsoft.com/office/powerpoint/2010/main" val="4251093683"/>
              </p:ext>
            </p:extLst>
          </p:nvPr>
        </p:nvGraphicFramePr>
        <p:xfrm>
          <a:off x="251520" y="2694627"/>
          <a:ext cx="1761917" cy="370141"/>
        </p:xfrm>
        <a:graphic>
          <a:graphicData uri="http://schemas.openxmlformats.org/drawingml/2006/table">
            <a:tbl>
              <a:tblPr firstRow="1" bandRow="1"/>
              <a:tblGrid>
                <a:gridCol w="907294">
                  <a:extLst>
                    <a:ext uri="{9D8B030D-6E8A-4147-A177-3AD203B41FA5}">
                      <a16:colId xmlns:a16="http://schemas.microsoft.com/office/drawing/2014/main" val="660642136"/>
                    </a:ext>
                  </a:extLst>
                </a:gridCol>
                <a:gridCol w="854623">
                  <a:extLst>
                    <a:ext uri="{9D8B030D-6E8A-4147-A177-3AD203B41FA5}">
                      <a16:colId xmlns:a16="http://schemas.microsoft.com/office/drawing/2014/main" val="302797036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92124151"/>
                  </a:ext>
                </a:extLst>
              </a:tr>
            </a:tbl>
          </a:graphicData>
        </a:graphic>
      </p:graphicFrame>
      <p:graphicFrame>
        <p:nvGraphicFramePr>
          <p:cNvPr id="101" name="Table 100">
            <a:extLst>
              <a:ext uri="{FF2B5EF4-FFF2-40B4-BE49-F238E27FC236}">
                <a16:creationId xmlns:a16="http://schemas.microsoft.com/office/drawing/2014/main" id="{DEA3C7A1-4A5C-2030-1044-4AA1A1AB076A}"/>
              </a:ext>
            </a:extLst>
          </p:cNvPr>
          <p:cNvGraphicFramePr>
            <a:graphicFrameLocks noGrp="1"/>
          </p:cNvGraphicFramePr>
          <p:nvPr>
            <p:extLst>
              <p:ext uri="{D42A27DB-BD31-4B8C-83A1-F6EECF244321}">
                <p14:modId xmlns:p14="http://schemas.microsoft.com/office/powerpoint/2010/main" val="2662364402"/>
              </p:ext>
            </p:extLst>
          </p:nvPr>
        </p:nvGraphicFramePr>
        <p:xfrm>
          <a:off x="251520" y="3058859"/>
          <a:ext cx="1761917" cy="370141"/>
        </p:xfrm>
        <a:graphic>
          <a:graphicData uri="http://schemas.openxmlformats.org/drawingml/2006/table">
            <a:tbl>
              <a:tblPr firstRow="1" bandRow="1"/>
              <a:tblGrid>
                <a:gridCol w="907294">
                  <a:extLst>
                    <a:ext uri="{9D8B030D-6E8A-4147-A177-3AD203B41FA5}">
                      <a16:colId xmlns:a16="http://schemas.microsoft.com/office/drawing/2014/main" val="1281022925"/>
                    </a:ext>
                  </a:extLst>
                </a:gridCol>
                <a:gridCol w="854623">
                  <a:extLst>
                    <a:ext uri="{9D8B030D-6E8A-4147-A177-3AD203B41FA5}">
                      <a16:colId xmlns:a16="http://schemas.microsoft.com/office/drawing/2014/main" val="3638896588"/>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923161215"/>
                  </a:ext>
                </a:extLst>
              </a:tr>
            </a:tbl>
          </a:graphicData>
        </a:graphic>
      </p:graphicFrame>
      <p:graphicFrame>
        <p:nvGraphicFramePr>
          <p:cNvPr id="102" name="Table 101">
            <a:extLst>
              <a:ext uri="{FF2B5EF4-FFF2-40B4-BE49-F238E27FC236}">
                <a16:creationId xmlns:a16="http://schemas.microsoft.com/office/drawing/2014/main" id="{D2EE338A-ACA3-910E-1EB8-70B65FF3812D}"/>
              </a:ext>
            </a:extLst>
          </p:cNvPr>
          <p:cNvGraphicFramePr>
            <a:graphicFrameLocks noGrp="1"/>
          </p:cNvGraphicFramePr>
          <p:nvPr>
            <p:extLst>
              <p:ext uri="{D42A27DB-BD31-4B8C-83A1-F6EECF244321}">
                <p14:modId xmlns:p14="http://schemas.microsoft.com/office/powerpoint/2010/main" val="2708055058"/>
              </p:ext>
            </p:extLst>
          </p:nvPr>
        </p:nvGraphicFramePr>
        <p:xfrm>
          <a:off x="251520" y="3423091"/>
          <a:ext cx="1761917" cy="370141"/>
        </p:xfrm>
        <a:graphic>
          <a:graphicData uri="http://schemas.openxmlformats.org/drawingml/2006/table">
            <a:tbl>
              <a:tblPr firstRow="1" bandRow="1"/>
              <a:tblGrid>
                <a:gridCol w="907294">
                  <a:extLst>
                    <a:ext uri="{9D8B030D-6E8A-4147-A177-3AD203B41FA5}">
                      <a16:colId xmlns:a16="http://schemas.microsoft.com/office/drawing/2014/main" val="3258456297"/>
                    </a:ext>
                  </a:extLst>
                </a:gridCol>
                <a:gridCol w="854623">
                  <a:extLst>
                    <a:ext uri="{9D8B030D-6E8A-4147-A177-3AD203B41FA5}">
                      <a16:colId xmlns:a16="http://schemas.microsoft.com/office/drawing/2014/main" val="1489460010"/>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159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713377605"/>
                  </a:ext>
                </a:extLst>
              </a:tr>
            </a:tbl>
          </a:graphicData>
        </a:graphic>
      </p:graphicFrame>
      <p:graphicFrame>
        <p:nvGraphicFramePr>
          <p:cNvPr id="103" name="Table 102">
            <a:extLst>
              <a:ext uri="{FF2B5EF4-FFF2-40B4-BE49-F238E27FC236}">
                <a16:creationId xmlns:a16="http://schemas.microsoft.com/office/drawing/2014/main" id="{DEE44689-1171-55F1-5585-90B3F61F3CED}"/>
              </a:ext>
            </a:extLst>
          </p:cNvPr>
          <p:cNvGraphicFramePr>
            <a:graphicFrameLocks noGrp="1"/>
          </p:cNvGraphicFramePr>
          <p:nvPr>
            <p:extLst>
              <p:ext uri="{D42A27DB-BD31-4B8C-83A1-F6EECF244321}">
                <p14:modId xmlns:p14="http://schemas.microsoft.com/office/powerpoint/2010/main" val="3866068341"/>
              </p:ext>
            </p:extLst>
          </p:nvPr>
        </p:nvGraphicFramePr>
        <p:xfrm>
          <a:off x="251520" y="3787323"/>
          <a:ext cx="1761917" cy="423967"/>
        </p:xfrm>
        <a:graphic>
          <a:graphicData uri="http://schemas.openxmlformats.org/drawingml/2006/table">
            <a:tbl>
              <a:tblPr firstRow="1" bandRow="1"/>
              <a:tblGrid>
                <a:gridCol w="907294">
                  <a:extLst>
                    <a:ext uri="{9D8B030D-6E8A-4147-A177-3AD203B41FA5}">
                      <a16:colId xmlns:a16="http://schemas.microsoft.com/office/drawing/2014/main" val="2796644412"/>
                    </a:ext>
                  </a:extLst>
                </a:gridCol>
                <a:gridCol w="854623">
                  <a:extLst>
                    <a:ext uri="{9D8B030D-6E8A-4147-A177-3AD203B41FA5}">
                      <a16:colId xmlns:a16="http://schemas.microsoft.com/office/drawing/2014/main" val="2956450425"/>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164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180134937"/>
                  </a:ext>
                </a:extLst>
              </a:tr>
            </a:tbl>
          </a:graphicData>
        </a:graphic>
      </p:graphicFrame>
      <p:sp>
        <p:nvSpPr>
          <p:cNvPr id="104" name="TextBox 103">
            <a:extLst>
              <a:ext uri="{FF2B5EF4-FFF2-40B4-BE49-F238E27FC236}">
                <a16:creationId xmlns:a16="http://schemas.microsoft.com/office/drawing/2014/main" id="{C763D982-6C65-87DA-F6ED-2F3233C963E5}"/>
              </a:ext>
            </a:extLst>
          </p:cNvPr>
          <p:cNvSpPr txBox="1"/>
          <p:nvPr/>
        </p:nvSpPr>
        <p:spPr>
          <a:xfrm>
            <a:off x="6290842" y="2209970"/>
            <a:ext cx="1744446"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Outlier Table</a:t>
            </a:r>
          </a:p>
        </p:txBody>
      </p:sp>
      <p:graphicFrame>
        <p:nvGraphicFramePr>
          <p:cNvPr id="105" name="Table 104">
            <a:extLst>
              <a:ext uri="{FF2B5EF4-FFF2-40B4-BE49-F238E27FC236}">
                <a16:creationId xmlns:a16="http://schemas.microsoft.com/office/drawing/2014/main" id="{80FD4EDB-AC86-C400-B0C6-A7CFA7FB8D5C}"/>
              </a:ext>
            </a:extLst>
          </p:cNvPr>
          <p:cNvGraphicFramePr>
            <a:graphicFrameLocks noGrp="1"/>
          </p:cNvGraphicFramePr>
          <p:nvPr>
            <p:extLst>
              <p:ext uri="{D42A27DB-BD31-4B8C-83A1-F6EECF244321}">
                <p14:modId xmlns:p14="http://schemas.microsoft.com/office/powerpoint/2010/main" val="3613652848"/>
              </p:ext>
            </p:extLst>
          </p:nvPr>
        </p:nvGraphicFramePr>
        <p:xfrm>
          <a:off x="5688547" y="2553197"/>
          <a:ext cx="2715087" cy="423967"/>
        </p:xfrm>
        <a:graphic>
          <a:graphicData uri="http://schemas.openxmlformats.org/drawingml/2006/table">
            <a:tbl>
              <a:tblPr firstRow="1" bandRow="1"/>
              <a:tblGrid>
                <a:gridCol w="907294">
                  <a:extLst>
                    <a:ext uri="{9D8B030D-6E8A-4147-A177-3AD203B41FA5}">
                      <a16:colId xmlns:a16="http://schemas.microsoft.com/office/drawing/2014/main" val="1312629604"/>
                    </a:ext>
                  </a:extLst>
                </a:gridCol>
                <a:gridCol w="854623">
                  <a:extLst>
                    <a:ext uri="{9D8B030D-6E8A-4147-A177-3AD203B41FA5}">
                      <a16:colId xmlns:a16="http://schemas.microsoft.com/office/drawing/2014/main" val="2234024446"/>
                    </a:ext>
                  </a:extLst>
                </a:gridCol>
                <a:gridCol w="953170">
                  <a:extLst>
                    <a:ext uri="{9D8B030D-6E8A-4147-A177-3AD203B41FA5}">
                      <a16:colId xmlns:a16="http://schemas.microsoft.com/office/drawing/2014/main" val="2499391578"/>
                    </a:ext>
                  </a:extLst>
                </a:gridCol>
              </a:tblGrid>
              <a:tr h="423967">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Height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dirty="0">
                          <a:latin typeface="Times New Roman" panose="02020603050405020304" pitchFamily="18" charset="0"/>
                          <a:cs typeface="Times New Roman" panose="02020603050405020304" pitchFamily="18" charset="0"/>
                        </a:rPr>
                        <a:t>Weight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684497845"/>
                  </a:ext>
                </a:extLst>
              </a:tr>
            </a:tbl>
          </a:graphicData>
        </a:graphic>
      </p:graphicFrame>
      <p:sp>
        <p:nvSpPr>
          <p:cNvPr id="106" name="TextBox 105">
            <a:extLst>
              <a:ext uri="{FF2B5EF4-FFF2-40B4-BE49-F238E27FC236}">
                <a16:creationId xmlns:a16="http://schemas.microsoft.com/office/drawing/2014/main" id="{9F197B1C-6FDD-801D-94D3-0963FC755252}"/>
              </a:ext>
            </a:extLst>
          </p:cNvPr>
          <p:cNvSpPr txBox="1"/>
          <p:nvPr/>
        </p:nvSpPr>
        <p:spPr>
          <a:xfrm>
            <a:off x="197816" y="1177964"/>
            <a:ext cx="2077783"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Recovery Tables</a:t>
            </a:r>
          </a:p>
        </p:txBody>
      </p:sp>
      <p:pic>
        <p:nvPicPr>
          <p:cNvPr id="107" name="Picture 106">
            <a:extLst>
              <a:ext uri="{FF2B5EF4-FFF2-40B4-BE49-F238E27FC236}">
                <a16:creationId xmlns:a16="http://schemas.microsoft.com/office/drawing/2014/main" id="{00CC4F12-33FE-1C4A-5762-8CE77668DE0E}"/>
              </a:ext>
            </a:extLst>
          </p:cNvPr>
          <p:cNvPicPr>
            <a:picLocks noChangeAspect="1"/>
          </p:cNvPicPr>
          <p:nvPr/>
        </p:nvPicPr>
        <p:blipFill>
          <a:blip r:embed="rId2"/>
          <a:stretch>
            <a:fillRect/>
          </a:stretch>
        </p:blipFill>
        <p:spPr>
          <a:xfrm>
            <a:off x="2887934" y="2522987"/>
            <a:ext cx="1095375" cy="1095375"/>
          </a:xfrm>
          <a:prstGeom prst="rect">
            <a:avLst/>
          </a:prstGeom>
        </p:spPr>
      </p:pic>
      <p:pic>
        <p:nvPicPr>
          <p:cNvPr id="108" name="Picture 107">
            <a:extLst>
              <a:ext uri="{FF2B5EF4-FFF2-40B4-BE49-F238E27FC236}">
                <a16:creationId xmlns:a16="http://schemas.microsoft.com/office/drawing/2014/main" id="{4E66750A-2339-EDB5-DDF1-D6F6B8AB3815}"/>
              </a:ext>
            </a:extLst>
          </p:cNvPr>
          <p:cNvPicPr>
            <a:picLocks noChangeAspect="1"/>
          </p:cNvPicPr>
          <p:nvPr/>
        </p:nvPicPr>
        <p:blipFill>
          <a:blip r:embed="rId2"/>
          <a:stretch>
            <a:fillRect/>
          </a:stretch>
        </p:blipFill>
        <p:spPr>
          <a:xfrm>
            <a:off x="2887933" y="4736309"/>
            <a:ext cx="1095375" cy="1095375"/>
          </a:xfrm>
          <a:prstGeom prst="rect">
            <a:avLst/>
          </a:prstGeom>
        </p:spPr>
      </p:pic>
      <p:sp>
        <p:nvSpPr>
          <p:cNvPr id="109" name="Plus Sign 108">
            <a:extLst>
              <a:ext uri="{FF2B5EF4-FFF2-40B4-BE49-F238E27FC236}">
                <a16:creationId xmlns:a16="http://schemas.microsoft.com/office/drawing/2014/main" id="{FCC59B8F-DE3F-46C5-A18D-446CEB6C32FB}"/>
              </a:ext>
            </a:extLst>
          </p:cNvPr>
          <p:cNvSpPr/>
          <p:nvPr/>
        </p:nvSpPr>
        <p:spPr>
          <a:xfrm>
            <a:off x="2170311" y="2829395"/>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0" name="Plus Sign 109">
            <a:extLst>
              <a:ext uri="{FF2B5EF4-FFF2-40B4-BE49-F238E27FC236}">
                <a16:creationId xmlns:a16="http://schemas.microsoft.com/office/drawing/2014/main" id="{BC6BD2F5-1786-398E-2DB1-B48D2371DED5}"/>
              </a:ext>
            </a:extLst>
          </p:cNvPr>
          <p:cNvSpPr/>
          <p:nvPr/>
        </p:nvSpPr>
        <p:spPr>
          <a:xfrm>
            <a:off x="2170311" y="5022961"/>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1" name="Plus Sign 110">
            <a:extLst>
              <a:ext uri="{FF2B5EF4-FFF2-40B4-BE49-F238E27FC236}">
                <a16:creationId xmlns:a16="http://schemas.microsoft.com/office/drawing/2014/main" id="{D2E12A3F-951B-0A1A-0231-AE818663D2C1}"/>
              </a:ext>
            </a:extLst>
          </p:cNvPr>
          <p:cNvSpPr/>
          <p:nvPr/>
        </p:nvSpPr>
        <p:spPr>
          <a:xfrm>
            <a:off x="4554389" y="3727467"/>
            <a:ext cx="558800" cy="537119"/>
          </a:xfrm>
          <a:prstGeom prst="mathPlus">
            <a:avLst/>
          </a:prstGeom>
          <a:solidFill>
            <a:srgbClr val="4F81BD"/>
          </a:solidFill>
          <a:ln w="25400" cap="flat" cmpd="sng" algn="ctr">
            <a:solidFill>
              <a:srgbClr val="4F81BD">
                <a:shade val="1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113" name="TextBox 112">
            <a:extLst>
              <a:ext uri="{FF2B5EF4-FFF2-40B4-BE49-F238E27FC236}">
                <a16:creationId xmlns:a16="http://schemas.microsoft.com/office/drawing/2014/main" id="{352423C4-5EC8-E79F-98C5-94E93AE9B4B9}"/>
              </a:ext>
            </a:extLst>
          </p:cNvPr>
          <p:cNvSpPr txBox="1"/>
          <p:nvPr/>
        </p:nvSpPr>
        <p:spPr>
          <a:xfrm>
            <a:off x="2449711" y="1834385"/>
            <a:ext cx="2189828" cy="646331"/>
          </a:xfrm>
          <a:prstGeom prst="rect">
            <a:avLst/>
          </a:prstGeom>
          <a:noFill/>
        </p:spPr>
        <p:txBody>
          <a:bodyPr wrap="square" rtlCol="0">
            <a:spAutoFit/>
          </a:bodyPr>
          <a:lstStyle/>
          <a:p>
            <a:pPr algn="ctr" fontAlgn="auto">
              <a:spcBef>
                <a:spcPts val="0"/>
              </a:spcBef>
              <a:spcAft>
                <a:spcPts val="0"/>
              </a:spcAft>
            </a:pPr>
            <a:r>
              <a:rPr lang="en-US" sz="1800" dirty="0">
                <a:solidFill>
                  <a:prstClr val="black"/>
                </a:solidFill>
                <a:latin typeface="Arial"/>
              </a:rPr>
              <a:t>Machine Learning Models</a:t>
            </a:r>
          </a:p>
        </p:txBody>
      </p:sp>
      <p:sp>
        <p:nvSpPr>
          <p:cNvPr id="114" name="TextBox 113">
            <a:extLst>
              <a:ext uri="{FF2B5EF4-FFF2-40B4-BE49-F238E27FC236}">
                <a16:creationId xmlns:a16="http://schemas.microsoft.com/office/drawing/2014/main" id="{5FBDD17B-DC14-A8E3-AA3F-BB2F33E0EAD7}"/>
              </a:ext>
            </a:extLst>
          </p:cNvPr>
          <p:cNvSpPr txBox="1"/>
          <p:nvPr/>
        </p:nvSpPr>
        <p:spPr>
          <a:xfrm>
            <a:off x="5522064" y="5082864"/>
            <a:ext cx="3087423" cy="597599"/>
          </a:xfrm>
          <a:prstGeom prst="rect">
            <a:avLst/>
          </a:prstGeom>
          <a:solidFill>
            <a:srgbClr val="4F81BD">
              <a:lumMod val="20000"/>
              <a:lumOff val="80000"/>
            </a:srgbClr>
          </a:solidFill>
          <a:ln w="28575" cap="flat" cmpd="sng" algn="ctr">
            <a:solidFill>
              <a:sysClr val="windowText" lastClr="000000"/>
            </a:solidFill>
            <a:prstDash val="solid"/>
            <a:miter/>
          </a:ln>
          <a:effectLst/>
        </p:spPr>
        <p:txBody>
          <a:bodyPr wrap="square" rtlCol="0">
            <a:spAutoFit/>
          </a:bodyPr>
          <a:lstStyle/>
          <a:p>
            <a:pPr marL="285750" marR="0" lvl="0" indent="-285750" defTabSz="914400" eaLnBrk="1" fontAlgn="auto" latinLnBrk="0" hangingPunct="1">
              <a:lnSpc>
                <a:spcPct val="100000"/>
              </a:lnSpc>
              <a:spcBef>
                <a:spcPts val="0"/>
              </a:spcBef>
              <a:spcAft>
                <a:spcPts val="11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rPr>
              <a:t>Recovered Accuracy: 100%</a:t>
            </a:r>
            <a:endParaRPr kumimoji="0" lang="en-US" sz="800" b="0" i="0" u="none" strike="noStrike" kern="0" cap="none" spc="0" normalizeH="0" baseline="0" noProof="0" dirty="0">
              <a:ln>
                <a:noFill/>
              </a:ln>
              <a:solidFill>
                <a:prstClr val="black"/>
              </a:solidFill>
              <a:effectLst/>
              <a:uLnTx/>
              <a:uFillTx/>
              <a:latin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a:rPr>
              <a:t>Percent Outliers: 30.77%</a:t>
            </a:r>
          </a:p>
        </p:txBody>
      </p:sp>
      <p:sp>
        <p:nvSpPr>
          <p:cNvPr id="115" name="TextBox 114">
            <a:extLst>
              <a:ext uri="{FF2B5EF4-FFF2-40B4-BE49-F238E27FC236}">
                <a16:creationId xmlns:a16="http://schemas.microsoft.com/office/drawing/2014/main" id="{97EAA36A-79BB-FE93-6FC2-535EBD618EBA}"/>
              </a:ext>
            </a:extLst>
          </p:cNvPr>
          <p:cNvSpPr txBox="1"/>
          <p:nvPr/>
        </p:nvSpPr>
        <p:spPr>
          <a:xfrm>
            <a:off x="6193553" y="4681396"/>
            <a:ext cx="2290691" cy="369332"/>
          </a:xfrm>
          <a:prstGeom prst="rect">
            <a:avLst/>
          </a:prstGeom>
          <a:noFill/>
        </p:spPr>
        <p:txBody>
          <a:bodyPr wrap="square" rtlCol="0">
            <a:spAutoFit/>
          </a:bodyPr>
          <a:lstStyle/>
          <a:p>
            <a:pPr fontAlgn="auto">
              <a:spcBef>
                <a:spcPts val="0"/>
              </a:spcBef>
              <a:spcAft>
                <a:spcPts val="0"/>
              </a:spcAft>
            </a:pPr>
            <a:r>
              <a:rPr lang="en-US" sz="1800" dirty="0">
                <a:solidFill>
                  <a:prstClr val="black"/>
                </a:solidFill>
                <a:latin typeface="Arial"/>
              </a:rPr>
              <a:t>Output Statistics</a:t>
            </a:r>
          </a:p>
        </p:txBody>
      </p:sp>
      <p:sp>
        <p:nvSpPr>
          <p:cNvPr id="2" name="Slide Number Placeholder 1">
            <a:extLst>
              <a:ext uri="{FF2B5EF4-FFF2-40B4-BE49-F238E27FC236}">
                <a16:creationId xmlns:a16="http://schemas.microsoft.com/office/drawing/2014/main" id="{7E3C0917-3F39-D66A-0252-263A84AD4D2E}"/>
              </a:ext>
            </a:extLst>
          </p:cNvPr>
          <p:cNvSpPr>
            <a:spLocks noGrp="1"/>
          </p:cNvSpPr>
          <p:nvPr>
            <p:ph type="sldNum" sz="quarter" idx="12"/>
          </p:nvPr>
        </p:nvSpPr>
        <p:spPr/>
        <p:txBody>
          <a:bodyPr/>
          <a:lstStyle/>
          <a:p>
            <a:fld id="{7DDC6E19-E111-4960-B4D1-A336F8663A94}" type="slidenum">
              <a:rPr lang="en-US" smtClean="0"/>
              <a:pPr/>
              <a:t>33</a:t>
            </a:fld>
            <a:endParaRPr lang="en-US" dirty="0"/>
          </a:p>
        </p:txBody>
      </p:sp>
      <p:graphicFrame>
        <p:nvGraphicFramePr>
          <p:cNvPr id="3" name="Table 2">
            <a:extLst>
              <a:ext uri="{FF2B5EF4-FFF2-40B4-BE49-F238E27FC236}">
                <a16:creationId xmlns:a16="http://schemas.microsoft.com/office/drawing/2014/main" id="{58F8FC3D-CB23-CB42-F102-31A535F6E151}"/>
              </a:ext>
            </a:extLst>
          </p:cNvPr>
          <p:cNvGraphicFramePr>
            <a:graphicFrameLocks noGrp="1"/>
          </p:cNvGraphicFramePr>
          <p:nvPr>
            <p:extLst>
              <p:ext uri="{D42A27DB-BD31-4B8C-83A1-F6EECF244321}">
                <p14:modId xmlns:p14="http://schemas.microsoft.com/office/powerpoint/2010/main" val="3142031023"/>
              </p:ext>
            </p:extLst>
          </p:nvPr>
        </p:nvGraphicFramePr>
        <p:xfrm>
          <a:off x="251520" y="5589240"/>
          <a:ext cx="1761917" cy="370141"/>
        </p:xfrm>
        <a:graphic>
          <a:graphicData uri="http://schemas.openxmlformats.org/drawingml/2006/table">
            <a:tbl>
              <a:tblPr firstRow="1" bandRow="1"/>
              <a:tblGrid>
                <a:gridCol w="907294">
                  <a:extLst>
                    <a:ext uri="{9D8B030D-6E8A-4147-A177-3AD203B41FA5}">
                      <a16:colId xmlns:a16="http://schemas.microsoft.com/office/drawing/2014/main" val="3799499546"/>
                    </a:ext>
                  </a:extLst>
                </a:gridCol>
                <a:gridCol w="854623">
                  <a:extLst>
                    <a:ext uri="{9D8B030D-6E8A-4147-A177-3AD203B41FA5}">
                      <a16:colId xmlns:a16="http://schemas.microsoft.com/office/drawing/2014/main" val="46250009"/>
                    </a:ext>
                  </a:extLst>
                </a:gridCol>
              </a:tblGrid>
              <a:tr h="370141">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pPr algn="ctr"/>
                      <a:r>
                        <a:rPr lang="en-US" b="0" dirty="0">
                          <a:solidFill>
                            <a:schemeClr val="tx1"/>
                          </a:solidFill>
                          <a:latin typeface="Times New Roman" panose="02020603050405020304" pitchFamily="18" charset="0"/>
                          <a:cs typeface="Times New Roman" panose="02020603050405020304" pitchFamily="18" charset="0"/>
                        </a:rPr>
                        <a:t>170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989147912"/>
                  </a:ext>
                </a:extLst>
              </a:tr>
            </a:tbl>
          </a:graphicData>
        </a:graphic>
      </p:graphicFrame>
    </p:spTree>
    <p:extLst>
      <p:ext uri="{BB962C8B-B14F-4D97-AF65-F5344CB8AC3E}">
        <p14:creationId xmlns:p14="http://schemas.microsoft.com/office/powerpoint/2010/main" val="169992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55A5-D518-5692-7B6C-684B0594BEC1}"/>
              </a:ext>
            </a:extLst>
          </p:cNvPr>
          <p:cNvSpPr>
            <a:spLocks noGrp="1"/>
          </p:cNvSpPr>
          <p:nvPr>
            <p:ph type="title"/>
          </p:nvPr>
        </p:nvSpPr>
        <p:spPr>
          <a:noFill/>
          <a:ln w="38100">
            <a:solidFill>
              <a:srgbClr val="008080"/>
            </a:solidFill>
            <a:prstDash val="sysDash"/>
          </a:ln>
        </p:spPr>
        <p:txBody>
          <a:bodyPr vert="horz" wrap="square" lIns="91440" tIns="45720" rIns="91440" bIns="45720" numCol="1" anchor="ctr" anchorCtr="0" compatLnSpc="1">
            <a:prstTxWarp prst="textNoShape">
              <a:avLst/>
            </a:prstTxWarp>
          </a:bodyPr>
          <a:lstStyle/>
          <a:p>
            <a:r>
              <a:rPr lang="en-US" dirty="0"/>
              <a:t>Multi-Column Deletion</a:t>
            </a:r>
          </a:p>
        </p:txBody>
      </p:sp>
      <p:graphicFrame>
        <p:nvGraphicFramePr>
          <p:cNvPr id="22" name="Table 4">
            <a:extLst>
              <a:ext uri="{FF2B5EF4-FFF2-40B4-BE49-F238E27FC236}">
                <a16:creationId xmlns:a16="http://schemas.microsoft.com/office/drawing/2014/main" id="{B7E6D43D-3F80-B1E8-22B7-421600B4BCBB}"/>
              </a:ext>
            </a:extLst>
          </p:cNvPr>
          <p:cNvGraphicFramePr>
            <a:graphicFrameLocks noGrp="1"/>
          </p:cNvGraphicFramePr>
          <p:nvPr>
            <p:extLst>
              <p:ext uri="{D42A27DB-BD31-4B8C-83A1-F6EECF244321}">
                <p14:modId xmlns:p14="http://schemas.microsoft.com/office/powerpoint/2010/main" val="679508069"/>
              </p:ext>
            </p:extLst>
          </p:nvPr>
        </p:nvGraphicFramePr>
        <p:xfrm>
          <a:off x="5783213" y="1203960"/>
          <a:ext cx="2200521" cy="4450080"/>
        </p:xfrm>
        <a:graphic>
          <a:graphicData uri="http://schemas.openxmlformats.org/drawingml/2006/table">
            <a:tbl>
              <a:tblPr firstRow="1" bandRow="1"/>
              <a:tblGrid>
                <a:gridCol w="2200521">
                  <a:extLst>
                    <a:ext uri="{9D8B030D-6E8A-4147-A177-3AD203B41FA5}">
                      <a16:colId xmlns:a16="http://schemas.microsoft.com/office/drawing/2014/main" val="3186260262"/>
                    </a:ext>
                  </a:extLst>
                </a:gridCol>
              </a:tblGrid>
              <a:tr h="370840">
                <a:tc>
                  <a:txBody>
                    <a:bodyPr/>
                    <a:lstStyle>
                      <a:lvl1pPr marL="0" algn="l" defTabSz="914400" rtl="0" eaLnBrk="1" latinLnBrk="0" hangingPunct="1">
                        <a:defRPr sz="1800" b="1" kern="1200">
                          <a:solidFill>
                            <a:schemeClr val="lt1"/>
                          </a:solidFill>
                          <a:latin typeface="Arial"/>
                          <a:ea typeface="DejaVu Sans"/>
                          <a:cs typeface="DejaVu Sans"/>
                        </a:defRPr>
                      </a:lvl1pPr>
                      <a:lvl2pPr marL="457200" algn="l" defTabSz="914400" rtl="0" eaLnBrk="1" latinLnBrk="0" hangingPunct="1">
                        <a:defRPr sz="1800" b="1" kern="1200">
                          <a:solidFill>
                            <a:schemeClr val="lt1"/>
                          </a:solidFill>
                          <a:latin typeface="Arial"/>
                          <a:ea typeface="DejaVu Sans"/>
                          <a:cs typeface="DejaVu Sans"/>
                        </a:defRPr>
                      </a:lvl2pPr>
                      <a:lvl3pPr marL="914400" algn="l" defTabSz="914400" rtl="0" eaLnBrk="1" latinLnBrk="0" hangingPunct="1">
                        <a:defRPr sz="1800" b="1" kern="1200">
                          <a:solidFill>
                            <a:schemeClr val="lt1"/>
                          </a:solidFill>
                          <a:latin typeface="Arial"/>
                          <a:ea typeface="DejaVu Sans"/>
                          <a:cs typeface="DejaVu Sans"/>
                        </a:defRPr>
                      </a:lvl3pPr>
                      <a:lvl4pPr marL="1371600" algn="l" defTabSz="914400" rtl="0" eaLnBrk="1" latinLnBrk="0" hangingPunct="1">
                        <a:defRPr sz="1800" b="1" kern="1200">
                          <a:solidFill>
                            <a:schemeClr val="lt1"/>
                          </a:solidFill>
                          <a:latin typeface="Arial"/>
                          <a:ea typeface="DejaVu Sans"/>
                          <a:cs typeface="DejaVu Sans"/>
                        </a:defRPr>
                      </a:lvl4pPr>
                      <a:lvl5pPr marL="1828800" algn="l" defTabSz="914400" rtl="0" eaLnBrk="1" latinLnBrk="0" hangingPunct="1">
                        <a:defRPr sz="1800" b="1" kern="1200">
                          <a:solidFill>
                            <a:schemeClr val="lt1"/>
                          </a:solidFill>
                          <a:latin typeface="Arial"/>
                          <a:ea typeface="DejaVu Sans"/>
                          <a:cs typeface="DejaVu Sans"/>
                        </a:defRPr>
                      </a:lvl5pPr>
                      <a:lvl6pPr marL="2286000" algn="l" defTabSz="914400" rtl="0" eaLnBrk="1" latinLnBrk="0" hangingPunct="1">
                        <a:defRPr sz="1800" b="1" kern="1200">
                          <a:solidFill>
                            <a:schemeClr val="lt1"/>
                          </a:solidFill>
                          <a:latin typeface="Arial"/>
                          <a:ea typeface="DejaVu Sans"/>
                          <a:cs typeface="DejaVu Sans"/>
                        </a:defRPr>
                      </a:lvl6pPr>
                      <a:lvl7pPr marL="2743200" algn="l" defTabSz="914400" rtl="0" eaLnBrk="1" latinLnBrk="0" hangingPunct="1">
                        <a:defRPr sz="1800" b="1" kern="1200">
                          <a:solidFill>
                            <a:schemeClr val="lt1"/>
                          </a:solidFill>
                          <a:latin typeface="Arial"/>
                          <a:ea typeface="DejaVu Sans"/>
                          <a:cs typeface="DejaVu Sans"/>
                        </a:defRPr>
                      </a:lvl7pPr>
                      <a:lvl8pPr marL="3200400" algn="l" defTabSz="914400" rtl="0" eaLnBrk="1" latinLnBrk="0" hangingPunct="1">
                        <a:defRPr sz="1800" b="1" kern="1200">
                          <a:solidFill>
                            <a:schemeClr val="lt1"/>
                          </a:solidFill>
                          <a:latin typeface="Arial"/>
                          <a:ea typeface="DejaVu Sans"/>
                          <a:cs typeface="DejaVu Sans"/>
                        </a:defRPr>
                      </a:lvl8pPr>
                      <a:lvl9pPr marL="3657600" algn="l" defTabSz="914400" rtl="0" eaLnBrk="1" latinLnBrk="0" hangingPunct="1">
                        <a:defRPr sz="1800" b="1" kern="1200">
                          <a:solidFill>
                            <a:schemeClr val="lt1"/>
                          </a:solidFill>
                          <a:latin typeface="Arial"/>
                          <a:ea typeface="DejaVu Sans"/>
                          <a:cs typeface="DejaVu Sans"/>
                        </a:defRPr>
                      </a:lvl9pPr>
                    </a:lstStyle>
                    <a:p>
                      <a:r>
                        <a:rPr lang="en-US" dirty="0"/>
                        <a:t>Database Schema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25618052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Age (16 bits)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581562382"/>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Height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519898760"/>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Weight (32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51530674"/>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AP_HI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642197921"/>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AP_LO (16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86302672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Cholesterol (2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36025816"/>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err="1"/>
                        <a:t>Gluc</a:t>
                      </a:r>
                      <a:r>
                        <a:rPr lang="en-US" dirty="0"/>
                        <a:t> (2 bits)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50969387"/>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Smoke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72654704"/>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Alco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57280463"/>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Active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4568091"/>
                  </a:ext>
                </a:extLst>
              </a:tr>
              <a:tr h="370840">
                <a:tc>
                  <a:txBody>
                    <a:bodyPr/>
                    <a:lstStyle>
                      <a:lvl1pPr marL="0" algn="l" defTabSz="914400" rtl="0" eaLnBrk="1" latinLnBrk="0" hangingPunct="1">
                        <a:defRPr sz="1800" kern="1200">
                          <a:solidFill>
                            <a:schemeClr val="dk1"/>
                          </a:solidFill>
                          <a:latin typeface="Arial"/>
                          <a:ea typeface="DejaVu Sans"/>
                          <a:cs typeface="DejaVu Sans"/>
                        </a:defRPr>
                      </a:lvl1pPr>
                      <a:lvl2pPr marL="457200" algn="l" defTabSz="914400" rtl="0" eaLnBrk="1" latinLnBrk="0" hangingPunct="1">
                        <a:defRPr sz="1800" kern="1200">
                          <a:solidFill>
                            <a:schemeClr val="dk1"/>
                          </a:solidFill>
                          <a:latin typeface="Arial"/>
                          <a:ea typeface="DejaVu Sans"/>
                          <a:cs typeface="DejaVu Sans"/>
                        </a:defRPr>
                      </a:lvl2pPr>
                      <a:lvl3pPr marL="914400" algn="l" defTabSz="914400" rtl="0" eaLnBrk="1" latinLnBrk="0" hangingPunct="1">
                        <a:defRPr sz="1800" kern="1200">
                          <a:solidFill>
                            <a:schemeClr val="dk1"/>
                          </a:solidFill>
                          <a:latin typeface="Arial"/>
                          <a:ea typeface="DejaVu Sans"/>
                          <a:cs typeface="DejaVu Sans"/>
                        </a:defRPr>
                      </a:lvl3pPr>
                      <a:lvl4pPr marL="1371600" algn="l" defTabSz="914400" rtl="0" eaLnBrk="1" latinLnBrk="0" hangingPunct="1">
                        <a:defRPr sz="1800" kern="1200">
                          <a:solidFill>
                            <a:schemeClr val="dk1"/>
                          </a:solidFill>
                          <a:latin typeface="Arial"/>
                          <a:ea typeface="DejaVu Sans"/>
                          <a:cs typeface="DejaVu Sans"/>
                        </a:defRPr>
                      </a:lvl4pPr>
                      <a:lvl5pPr marL="1828800" algn="l" defTabSz="914400" rtl="0" eaLnBrk="1" latinLnBrk="0" hangingPunct="1">
                        <a:defRPr sz="1800" kern="1200">
                          <a:solidFill>
                            <a:schemeClr val="dk1"/>
                          </a:solidFill>
                          <a:latin typeface="Arial"/>
                          <a:ea typeface="DejaVu Sans"/>
                          <a:cs typeface="DejaVu Sans"/>
                        </a:defRPr>
                      </a:lvl5pPr>
                      <a:lvl6pPr marL="2286000" algn="l" defTabSz="914400" rtl="0" eaLnBrk="1" latinLnBrk="0" hangingPunct="1">
                        <a:defRPr sz="1800" kern="1200">
                          <a:solidFill>
                            <a:schemeClr val="dk1"/>
                          </a:solidFill>
                          <a:latin typeface="Arial"/>
                          <a:ea typeface="DejaVu Sans"/>
                          <a:cs typeface="DejaVu Sans"/>
                        </a:defRPr>
                      </a:lvl6pPr>
                      <a:lvl7pPr marL="2743200" algn="l" defTabSz="914400" rtl="0" eaLnBrk="1" latinLnBrk="0" hangingPunct="1">
                        <a:defRPr sz="1800" kern="1200">
                          <a:solidFill>
                            <a:schemeClr val="dk1"/>
                          </a:solidFill>
                          <a:latin typeface="Arial"/>
                          <a:ea typeface="DejaVu Sans"/>
                          <a:cs typeface="DejaVu Sans"/>
                        </a:defRPr>
                      </a:lvl7pPr>
                      <a:lvl8pPr marL="3200400" algn="l" defTabSz="914400" rtl="0" eaLnBrk="1" latinLnBrk="0" hangingPunct="1">
                        <a:defRPr sz="1800" kern="1200">
                          <a:solidFill>
                            <a:schemeClr val="dk1"/>
                          </a:solidFill>
                          <a:latin typeface="Arial"/>
                          <a:ea typeface="DejaVu Sans"/>
                          <a:cs typeface="DejaVu Sans"/>
                        </a:defRPr>
                      </a:lvl8pPr>
                      <a:lvl9pPr marL="3657600" algn="l" defTabSz="914400" rtl="0" eaLnBrk="1" latinLnBrk="0" hangingPunct="1">
                        <a:defRPr sz="1800" kern="1200">
                          <a:solidFill>
                            <a:schemeClr val="dk1"/>
                          </a:solidFill>
                          <a:latin typeface="Arial"/>
                          <a:ea typeface="DejaVu Sans"/>
                          <a:cs typeface="DejaVu Sans"/>
                        </a:defRPr>
                      </a:lvl9pPr>
                    </a:lstStyle>
                    <a:p>
                      <a:r>
                        <a:rPr lang="en-US" dirty="0"/>
                        <a:t>Cardio (1 bit)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61604338"/>
                  </a:ext>
                </a:extLst>
              </a:tr>
            </a:tbl>
          </a:graphicData>
        </a:graphic>
      </p:graphicFrame>
      <p:sp>
        <p:nvSpPr>
          <p:cNvPr id="23" name="TextBox 22">
            <a:extLst>
              <a:ext uri="{FF2B5EF4-FFF2-40B4-BE49-F238E27FC236}">
                <a16:creationId xmlns:a16="http://schemas.microsoft.com/office/drawing/2014/main" id="{60BBE65E-17E6-02DC-0259-CCC995A75AC5}"/>
              </a:ext>
            </a:extLst>
          </p:cNvPr>
          <p:cNvSpPr txBox="1"/>
          <p:nvPr/>
        </p:nvSpPr>
        <p:spPr>
          <a:xfrm>
            <a:off x="-11336" y="1553336"/>
            <a:ext cx="4885267" cy="3785652"/>
          </a:xfrm>
          <a:prstGeom prst="rect">
            <a:avLst/>
          </a:prstGeom>
          <a:noFill/>
        </p:spPr>
        <p:txBody>
          <a:bodyPr wrap="square" rtlCol="0">
            <a:spAutoFit/>
          </a:bodyPr>
          <a:lstStyle/>
          <a:p>
            <a:pPr marL="432000" lvl="1" indent="-216000" fontAlgn="auto">
              <a:spcBef>
                <a:spcPts val="0"/>
              </a:spcBef>
              <a:spcAft>
                <a:spcPts val="0"/>
              </a:spcAft>
              <a:buClr>
                <a:srgbClr val="000000"/>
              </a:buClr>
              <a:buSzPct val="45000"/>
              <a:buFont typeface="Wingdings" charset="2"/>
              <a:buChar char=""/>
            </a:pPr>
            <a:r>
              <a:rPr lang="en-US" sz="2000" b="0" spc="-1" dirty="0">
                <a:solidFill>
                  <a:srgbClr val="000000"/>
                </a:solidFill>
                <a:latin typeface="Arial"/>
                <a:ea typeface="ＭＳ Ｐゴシック"/>
              </a:rPr>
              <a:t>Question: </a:t>
            </a:r>
          </a:p>
          <a:p>
            <a:pPr marL="889200" lvl="2" indent="-216000" fontAlgn="auto">
              <a:spcBef>
                <a:spcPts val="0"/>
              </a:spcBef>
              <a:spcAft>
                <a:spcPts val="0"/>
              </a:spcAft>
              <a:buClr>
                <a:srgbClr val="000000"/>
              </a:buClr>
              <a:buSzPct val="45000"/>
              <a:buFont typeface="Wingdings" charset="2"/>
              <a:buChar char=""/>
            </a:pPr>
            <a:r>
              <a:rPr lang="en-US" sz="2000" b="0" spc="-1" dirty="0">
                <a:solidFill>
                  <a:srgbClr val="000000"/>
                </a:solidFill>
                <a:latin typeface="Arial"/>
                <a:ea typeface="ＭＳ Ｐゴシック"/>
              </a:rPr>
              <a:t>For each column, how many other columns can it predict with an outlier table </a:t>
            </a:r>
            <a:r>
              <a:rPr lang="en-US" sz="2000" spc="-1" dirty="0">
                <a:solidFill>
                  <a:srgbClr val="000000"/>
                </a:solidFill>
                <a:latin typeface="Arial"/>
                <a:ea typeface="ＭＳ Ｐゴシック"/>
              </a:rPr>
              <a:t>under 25%</a:t>
            </a:r>
            <a:r>
              <a:rPr lang="en-US" sz="2000" b="0" spc="-1" dirty="0">
                <a:solidFill>
                  <a:srgbClr val="000000"/>
                </a:solidFill>
                <a:latin typeface="Arial"/>
                <a:ea typeface="ＭＳ Ｐゴシック"/>
              </a:rPr>
              <a:t> the original table size?</a:t>
            </a:r>
          </a:p>
          <a:p>
            <a:pPr marL="216000" lvl="1" fontAlgn="auto">
              <a:spcBef>
                <a:spcPts val="0"/>
              </a:spcBef>
              <a:spcAft>
                <a:spcPts val="0"/>
              </a:spcAft>
              <a:buClr>
                <a:srgbClr val="000000"/>
              </a:buClr>
              <a:buSzPct val="45000"/>
            </a:pPr>
            <a:endParaRPr lang="en-US" sz="2000" b="0" spc="-1" dirty="0">
              <a:solidFill>
                <a:srgbClr val="000000"/>
              </a:solidFill>
              <a:latin typeface="Arial"/>
              <a:ea typeface="ＭＳ Ｐゴシック"/>
            </a:endParaRPr>
          </a:p>
          <a:p>
            <a:pPr marL="432000" lvl="1" indent="-216000" fontAlgn="auto">
              <a:spcBef>
                <a:spcPts val="0"/>
              </a:spcBef>
              <a:spcAft>
                <a:spcPts val="0"/>
              </a:spcAft>
              <a:buClr>
                <a:srgbClr val="000000"/>
              </a:buClr>
              <a:buSzPct val="45000"/>
              <a:buFont typeface="Wingdings" charset="2"/>
              <a:buChar char=""/>
            </a:pPr>
            <a:endParaRPr lang="en-US" sz="2000" b="0" dirty="0">
              <a:solidFill>
                <a:prstClr val="black"/>
              </a:solidFill>
              <a:latin typeface="Arial"/>
            </a:endParaRPr>
          </a:p>
          <a:p>
            <a:pPr marL="285750" indent="-285750" fontAlgn="auto">
              <a:spcBef>
                <a:spcPts val="0"/>
              </a:spcBef>
              <a:spcAft>
                <a:spcPts val="0"/>
              </a:spcAft>
              <a:buFont typeface="Arial" panose="020B0604020202020204" pitchFamily="34" charset="0"/>
              <a:buChar char="•"/>
            </a:pPr>
            <a:endParaRPr lang="en-US" sz="2000" b="0" dirty="0">
              <a:solidFill>
                <a:prstClr val="black"/>
              </a:solidFill>
              <a:latin typeface="Arial"/>
            </a:endParaRPr>
          </a:p>
          <a:p>
            <a:pPr marL="285750" indent="-285750" fontAlgn="auto">
              <a:spcBef>
                <a:spcPts val="0"/>
              </a:spcBef>
              <a:spcAft>
                <a:spcPts val="0"/>
              </a:spcAft>
              <a:buFont typeface="Arial" panose="020B0604020202020204" pitchFamily="34" charset="0"/>
              <a:buChar char="•"/>
            </a:pPr>
            <a:r>
              <a:rPr lang="en-US" sz="2000" b="0" dirty="0">
                <a:solidFill>
                  <a:prstClr val="black"/>
                </a:solidFill>
                <a:latin typeface="Arial"/>
              </a:rPr>
              <a:t>Best result: </a:t>
            </a:r>
          </a:p>
          <a:p>
            <a:pPr marL="742950" lvl="1" indent="-285750" fontAlgn="auto">
              <a:spcBef>
                <a:spcPts val="0"/>
              </a:spcBef>
              <a:spcAft>
                <a:spcPts val="0"/>
              </a:spcAft>
              <a:buFont typeface="Arial" panose="020B0604020202020204" pitchFamily="34" charset="0"/>
              <a:buChar char="•"/>
            </a:pPr>
            <a:r>
              <a:rPr lang="en-US" sz="2000" b="0" dirty="0">
                <a:solidFill>
                  <a:prstClr val="black"/>
                </a:solidFill>
                <a:latin typeface="Arial"/>
              </a:rPr>
              <a:t>AP_HI estimating Age and Height</a:t>
            </a:r>
          </a:p>
          <a:p>
            <a:pPr marL="742950" lvl="1" indent="-285750" fontAlgn="auto">
              <a:spcBef>
                <a:spcPts val="0"/>
              </a:spcBef>
              <a:spcAft>
                <a:spcPts val="0"/>
              </a:spcAft>
              <a:buFont typeface="Arial" panose="020B0604020202020204" pitchFamily="34" charset="0"/>
              <a:buChar char="•"/>
            </a:pPr>
            <a:r>
              <a:rPr lang="en-US" sz="2000" b="0" dirty="0">
                <a:solidFill>
                  <a:prstClr val="black"/>
                </a:solidFill>
                <a:latin typeface="Arial"/>
              </a:rPr>
              <a:t>Outlier Table and Recovery Table </a:t>
            </a:r>
            <a:r>
              <a:rPr lang="en-US" sz="2000" dirty="0">
                <a:solidFill>
                  <a:prstClr val="black"/>
                </a:solidFill>
                <a:latin typeface="Arial"/>
              </a:rPr>
              <a:t>82.59%</a:t>
            </a:r>
            <a:r>
              <a:rPr lang="en-US" sz="2000" b="0" dirty="0">
                <a:solidFill>
                  <a:prstClr val="black"/>
                </a:solidFill>
                <a:latin typeface="Arial"/>
              </a:rPr>
              <a:t> of the original table size</a:t>
            </a:r>
            <a:endParaRPr lang="en-US" sz="2000" b="0" spc="-1" dirty="0">
              <a:solidFill>
                <a:prstClr val="black"/>
              </a:solidFill>
              <a:latin typeface="Arial"/>
            </a:endParaRPr>
          </a:p>
        </p:txBody>
      </p:sp>
      <p:sp>
        <p:nvSpPr>
          <p:cNvPr id="24" name="Left Brace 23">
            <a:extLst>
              <a:ext uri="{FF2B5EF4-FFF2-40B4-BE49-F238E27FC236}">
                <a16:creationId xmlns:a16="http://schemas.microsoft.com/office/drawing/2014/main" id="{27C3AF01-DDE0-970B-0434-8C50A1A82422}"/>
              </a:ext>
            </a:extLst>
          </p:cNvPr>
          <p:cNvSpPr/>
          <p:nvPr/>
        </p:nvSpPr>
        <p:spPr>
          <a:xfrm>
            <a:off x="5452361" y="3918721"/>
            <a:ext cx="305898" cy="1583267"/>
          </a:xfrm>
          <a:prstGeom prst="leftBrace">
            <a:avLst>
              <a:gd name="adj1" fmla="val 8333"/>
              <a:gd name="adj2" fmla="val 49485"/>
            </a:avLst>
          </a:prstGeom>
          <a:noFill/>
          <a:ln w="76200" cap="flat" cmpd="sng" algn="ctr">
            <a:solidFill>
              <a:srgbClr val="4F81BD">
                <a:shade val="95000"/>
                <a:satMod val="105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6" name="Arrow: U-Turn 25">
            <a:extLst>
              <a:ext uri="{FF2B5EF4-FFF2-40B4-BE49-F238E27FC236}">
                <a16:creationId xmlns:a16="http://schemas.microsoft.com/office/drawing/2014/main" id="{B4AE2293-B1A2-7C09-0E3C-DEC577955395}"/>
              </a:ext>
            </a:extLst>
          </p:cNvPr>
          <p:cNvSpPr/>
          <p:nvPr/>
        </p:nvSpPr>
        <p:spPr>
          <a:xfrm rot="16200000" flipH="1">
            <a:off x="3670948" y="2942700"/>
            <a:ext cx="3139317" cy="530130"/>
          </a:xfrm>
          <a:prstGeom prst="uturnArrow">
            <a:avLst/>
          </a:prstGeom>
          <a:solidFill>
            <a:srgbClr val="4F81BD"/>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7" name="Arrow: U-Turn 26">
            <a:extLst>
              <a:ext uri="{FF2B5EF4-FFF2-40B4-BE49-F238E27FC236}">
                <a16:creationId xmlns:a16="http://schemas.microsoft.com/office/drawing/2014/main" id="{7DA9E0BB-5A22-27DF-F3A4-E8EE2CE5747D}"/>
              </a:ext>
            </a:extLst>
          </p:cNvPr>
          <p:cNvSpPr/>
          <p:nvPr/>
        </p:nvSpPr>
        <p:spPr>
          <a:xfrm rot="16200000" flipH="1">
            <a:off x="5126441" y="1698961"/>
            <a:ext cx="651840" cy="530130"/>
          </a:xfrm>
          <a:prstGeom prst="uturnArrow">
            <a:avLst/>
          </a:prstGeom>
          <a:solidFill>
            <a:srgbClr val="4F81BD"/>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2" name="Left Brace 31">
            <a:extLst>
              <a:ext uri="{FF2B5EF4-FFF2-40B4-BE49-F238E27FC236}">
                <a16:creationId xmlns:a16="http://schemas.microsoft.com/office/drawing/2014/main" id="{FBDCBD0A-1F0F-FCDD-FBC8-6270AC5B470A}"/>
              </a:ext>
            </a:extLst>
          </p:cNvPr>
          <p:cNvSpPr/>
          <p:nvPr/>
        </p:nvSpPr>
        <p:spPr>
          <a:xfrm flipH="1">
            <a:off x="8008687" y="3918721"/>
            <a:ext cx="305897" cy="1347891"/>
          </a:xfrm>
          <a:prstGeom prst="leftBrace">
            <a:avLst>
              <a:gd name="adj1" fmla="val 8333"/>
              <a:gd name="adj2" fmla="val 49485"/>
            </a:avLst>
          </a:prstGeom>
          <a:solidFill>
            <a:sysClr val="window" lastClr="FFFFFF"/>
          </a:solidFill>
          <a:ln w="76200" cap="flat" cmpd="sng" algn="ctr">
            <a:solidFill>
              <a:srgbClr val="C0504D">
                <a:lumMod val="60000"/>
                <a:lumOff val="40000"/>
              </a:srgbClr>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3" name="Arrow: U-Turn 32">
            <a:extLst>
              <a:ext uri="{FF2B5EF4-FFF2-40B4-BE49-F238E27FC236}">
                <a16:creationId xmlns:a16="http://schemas.microsoft.com/office/drawing/2014/main" id="{6BED3BB8-EC9C-8DC4-44F9-EECFAB6DCB07}"/>
              </a:ext>
            </a:extLst>
          </p:cNvPr>
          <p:cNvSpPr/>
          <p:nvPr/>
        </p:nvSpPr>
        <p:spPr>
          <a:xfrm rot="16200000" flipH="1" flipV="1">
            <a:off x="7546155" y="3469462"/>
            <a:ext cx="1960365"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4" name="Arrow: U-Turn 33">
            <a:extLst>
              <a:ext uri="{FF2B5EF4-FFF2-40B4-BE49-F238E27FC236}">
                <a16:creationId xmlns:a16="http://schemas.microsoft.com/office/drawing/2014/main" id="{CF57EC1B-AC87-FFD0-D3CE-1A9F14CF488E}"/>
              </a:ext>
            </a:extLst>
          </p:cNvPr>
          <p:cNvSpPr/>
          <p:nvPr/>
        </p:nvSpPr>
        <p:spPr>
          <a:xfrm rot="16200000" flipV="1">
            <a:off x="7700342" y="1998728"/>
            <a:ext cx="1251369"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5" name="Arrow: U-Turn 34">
            <a:extLst>
              <a:ext uri="{FF2B5EF4-FFF2-40B4-BE49-F238E27FC236}">
                <a16:creationId xmlns:a16="http://schemas.microsoft.com/office/drawing/2014/main" id="{F754996C-1D58-0B38-89B5-DF86208CAFDE}"/>
              </a:ext>
            </a:extLst>
          </p:cNvPr>
          <p:cNvSpPr/>
          <p:nvPr/>
        </p:nvSpPr>
        <p:spPr>
          <a:xfrm rot="16200000" flipV="1">
            <a:off x="7896646" y="2195029"/>
            <a:ext cx="858760" cy="530129"/>
          </a:xfrm>
          <a:prstGeom prst="uturnArrow">
            <a:avLst/>
          </a:prstGeom>
          <a:solidFill>
            <a:srgbClr val="C0504D">
              <a:lumMod val="60000"/>
              <a:lumOff val="40000"/>
            </a:srgbClr>
          </a:solidFill>
          <a:ln w="25400" cap="flat" cmpd="sng" algn="ctr">
            <a:solidFill>
              <a:sysClr val="windowText" lastClr="000000"/>
            </a:solidFill>
            <a:prstDash val="solid"/>
            <a:miter/>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3" name="Slide Number Placeholder 2">
            <a:extLst>
              <a:ext uri="{FF2B5EF4-FFF2-40B4-BE49-F238E27FC236}">
                <a16:creationId xmlns:a16="http://schemas.microsoft.com/office/drawing/2014/main" id="{119EAF3D-A392-6F0D-7806-6557F60DDFFB}"/>
              </a:ext>
            </a:extLst>
          </p:cNvPr>
          <p:cNvSpPr>
            <a:spLocks noGrp="1"/>
          </p:cNvSpPr>
          <p:nvPr>
            <p:ph type="sldNum" sz="quarter" idx="12"/>
          </p:nvPr>
        </p:nvSpPr>
        <p:spPr/>
        <p:txBody>
          <a:bodyPr/>
          <a:lstStyle/>
          <a:p>
            <a:fld id="{7DDC6E19-E111-4960-B4D1-A336F8663A94}" type="slidenum">
              <a:rPr lang="en-US" smtClean="0"/>
              <a:pPr/>
              <a:t>34</a:t>
            </a:fld>
            <a:endParaRPr lang="en-US" dirty="0"/>
          </a:p>
        </p:txBody>
      </p:sp>
    </p:spTree>
    <p:extLst>
      <p:ext uri="{BB962C8B-B14F-4D97-AF65-F5344CB8AC3E}">
        <p14:creationId xmlns:p14="http://schemas.microsoft.com/office/powerpoint/2010/main" val="26564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1000"/>
                                        <p:tgtEl>
                                          <p:spTgt spid="23">
                                            <p:txEl>
                                              <p:pRg st="5" end="5"/>
                                            </p:txEl>
                                          </p:spTgt>
                                        </p:tgtEl>
                                      </p:cBhvr>
                                    </p:animEffect>
                                    <p:anim calcmode="lin" valueType="num">
                                      <p:cBhvr>
                                        <p:cTn id="3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fade">
                                      <p:cBhvr>
                                        <p:cTn id="37" dur="1000"/>
                                        <p:tgtEl>
                                          <p:spTgt spid="23">
                                            <p:txEl>
                                              <p:pRg st="6" end="6"/>
                                            </p:txEl>
                                          </p:spTgt>
                                        </p:tgtEl>
                                      </p:cBhvr>
                                    </p:animEffect>
                                    <p:anim calcmode="lin" valueType="num">
                                      <p:cBhvr>
                                        <p:cTn id="38"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3">
                                            <p:txEl>
                                              <p:pRg st="7" end="7"/>
                                            </p:txEl>
                                          </p:spTgt>
                                        </p:tgtEl>
                                        <p:attrNameLst>
                                          <p:attrName>style.visibility</p:attrName>
                                        </p:attrNameLst>
                                      </p:cBhvr>
                                      <p:to>
                                        <p:strVal val="visible"/>
                                      </p:to>
                                    </p:set>
                                    <p:animEffect transition="in" filter="fade">
                                      <p:cBhvr>
                                        <p:cTn id="42" dur="1000"/>
                                        <p:tgtEl>
                                          <p:spTgt spid="23">
                                            <p:txEl>
                                              <p:pRg st="7" end="7"/>
                                            </p:txEl>
                                          </p:spTgt>
                                        </p:tgtEl>
                                      </p:cBhvr>
                                    </p:animEffect>
                                    <p:anim calcmode="lin" valueType="num">
                                      <p:cBhvr>
                                        <p:cTn id="43"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7" end="7"/>
                                            </p:txEl>
                                          </p:spTgt>
                                        </p:tgtEl>
                                        <p:attrNameLst>
                                          <p:attrName>ppt_y</p:attrName>
                                        </p:attrNameLst>
                                      </p:cBhvr>
                                      <p:tavLst>
                                        <p:tav tm="0">
                                          <p:val>
                                            <p:strVal val="#ppt_y+.1"/>
                                          </p:val>
                                        </p:tav>
                                        <p:tav tm="100000">
                                          <p:val>
                                            <p:strVal val="#ppt_y"/>
                                          </p:val>
                                        </p:tav>
                                      </p:tavLst>
                                    </p:anim>
                                  </p:childTnLst>
                                </p:cTn>
                              </p:par>
                              <p:par>
                                <p:cTn id="45" presetID="9" presetClass="emph" presetSubtype="0" grpId="1" nodeType="withEffect">
                                  <p:stCondLst>
                                    <p:cond delay="0"/>
                                  </p:stCondLst>
                                  <p:childTnLst>
                                    <p:set>
                                      <p:cBhvr>
                                        <p:cTn id="46" dur="indefinite"/>
                                        <p:tgtEl>
                                          <p:spTgt spid="33"/>
                                        </p:tgtEl>
                                        <p:attrNameLst>
                                          <p:attrName>style.opacity</p:attrName>
                                        </p:attrNameLst>
                                      </p:cBhvr>
                                      <p:to>
                                        <p:strVal val="0.25"/>
                                      </p:to>
                                    </p:set>
                                    <p:animEffect filter="image" prLst="opacity: 0.25">
                                      <p:cBhvr rctx="IE">
                                        <p:cTn id="47" dur="indefinite"/>
                                        <p:tgtEl>
                                          <p:spTgt spid="33"/>
                                        </p:tgtEl>
                                      </p:cBhvr>
                                    </p:animEffect>
                                  </p:childTnLst>
                                </p:cTn>
                              </p:par>
                              <p:par>
                                <p:cTn id="48" presetID="9" presetClass="emph" presetSubtype="0" grpId="0" nodeType="withEffect">
                                  <p:stCondLst>
                                    <p:cond delay="0"/>
                                  </p:stCondLst>
                                  <p:childTnLst>
                                    <p:set>
                                      <p:cBhvr>
                                        <p:cTn id="49" dur="indefinite"/>
                                        <p:tgtEl>
                                          <p:spTgt spid="32"/>
                                        </p:tgtEl>
                                        <p:attrNameLst>
                                          <p:attrName>style.opacity</p:attrName>
                                        </p:attrNameLst>
                                      </p:cBhvr>
                                      <p:to>
                                        <p:strVal val="0.25"/>
                                      </p:to>
                                    </p:set>
                                    <p:animEffect filter="image" prLst="opacity: 0.25">
                                      <p:cBhvr rctx="IE">
                                        <p:cTn id="50"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2" grpId="0" animBg="1"/>
      <p:bldP spid="32" grpId="1" animBg="1"/>
      <p:bldP spid="33" grpId="0" animBg="1"/>
      <p:bldP spid="33" grpId="1" animBg="1"/>
      <p:bldP spid="34"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10834-3F40-A727-AC7C-C8D4BD5252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22046" y="1484784"/>
            <a:ext cx="7499908" cy="4104455"/>
          </a:xfrm>
          <a:prstGeom prst="rect">
            <a:avLst/>
          </a:prstGeom>
        </p:spPr>
      </p:pic>
      <p:sp>
        <p:nvSpPr>
          <p:cNvPr id="9" name="Oval 8">
            <a:extLst>
              <a:ext uri="{FF2B5EF4-FFF2-40B4-BE49-F238E27FC236}">
                <a16:creationId xmlns:a16="http://schemas.microsoft.com/office/drawing/2014/main" id="{926776FC-02DE-CAAF-B388-DC6E248CEA89}"/>
              </a:ext>
            </a:extLst>
          </p:cNvPr>
          <p:cNvSpPr/>
          <p:nvPr/>
        </p:nvSpPr>
        <p:spPr>
          <a:xfrm>
            <a:off x="4425367" y="3482175"/>
            <a:ext cx="80921" cy="85978"/>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66"/>
          </a:p>
        </p:txBody>
      </p:sp>
      <p:sp>
        <p:nvSpPr>
          <p:cNvPr id="10" name="TextBox 9">
            <a:extLst>
              <a:ext uri="{FF2B5EF4-FFF2-40B4-BE49-F238E27FC236}">
                <a16:creationId xmlns:a16="http://schemas.microsoft.com/office/drawing/2014/main" id="{EA3E2623-B0E1-1316-CE3B-772A67C0FF75}"/>
              </a:ext>
            </a:extLst>
          </p:cNvPr>
          <p:cNvSpPr txBox="1"/>
          <p:nvPr/>
        </p:nvSpPr>
        <p:spPr>
          <a:xfrm>
            <a:off x="3851920" y="3104376"/>
            <a:ext cx="818053" cy="427553"/>
          </a:xfrm>
          <a:prstGeom prst="rect">
            <a:avLst/>
          </a:prstGeom>
          <a:noFill/>
        </p:spPr>
        <p:txBody>
          <a:bodyPr wrap="square" rtlCol="0">
            <a:spAutoFit/>
          </a:bodyPr>
          <a:lstStyle/>
          <a:p>
            <a:r>
              <a:rPr lang="en-US" sz="1089" dirty="0">
                <a:solidFill>
                  <a:srgbClr val="C00000"/>
                </a:solidFill>
              </a:rPr>
              <a:t>Inflection Point</a:t>
            </a:r>
          </a:p>
        </p:txBody>
      </p:sp>
      <p:sp>
        <p:nvSpPr>
          <p:cNvPr id="3" name="Title 2">
            <a:extLst>
              <a:ext uri="{FF2B5EF4-FFF2-40B4-BE49-F238E27FC236}">
                <a16:creationId xmlns:a16="http://schemas.microsoft.com/office/drawing/2014/main" id="{28560265-0F94-F940-B45A-933153E96846}"/>
              </a:ext>
            </a:extLst>
          </p:cNvPr>
          <p:cNvSpPr>
            <a:spLocks noGrp="1"/>
          </p:cNvSpPr>
          <p:nvPr>
            <p:ph type="title"/>
          </p:nvPr>
        </p:nvSpPr>
        <p:spPr/>
        <p:txBody>
          <a:bodyPr/>
          <a:lstStyle/>
          <a:p>
            <a:r>
              <a:rPr lang="en-US" sz="4000" spc="-1" dirty="0">
                <a:latin typeface="Arial"/>
              </a:rPr>
              <a:t>Applicability of </a:t>
            </a:r>
            <a:r>
              <a:rPr lang="en-US" sz="4000" spc="-1" dirty="0" err="1">
                <a:latin typeface="Arial"/>
              </a:rPr>
              <a:t>Postdiction</a:t>
            </a:r>
            <a:r>
              <a:rPr lang="en-US" sz="4000" spc="-1" dirty="0">
                <a:latin typeface="Arial"/>
              </a:rPr>
              <a:t> &amp; Scaling</a:t>
            </a:r>
            <a:endParaRPr lang="en-US" dirty="0"/>
          </a:p>
        </p:txBody>
      </p:sp>
      <p:sp>
        <p:nvSpPr>
          <p:cNvPr id="4" name="Slide Number Placeholder 3">
            <a:extLst>
              <a:ext uri="{FF2B5EF4-FFF2-40B4-BE49-F238E27FC236}">
                <a16:creationId xmlns:a16="http://schemas.microsoft.com/office/drawing/2014/main" id="{6CA8E08B-59FC-34D7-6267-95FF9FC488A6}"/>
              </a:ext>
            </a:extLst>
          </p:cNvPr>
          <p:cNvSpPr>
            <a:spLocks noGrp="1"/>
          </p:cNvSpPr>
          <p:nvPr>
            <p:ph type="sldNum" sz="quarter" idx="12"/>
          </p:nvPr>
        </p:nvSpPr>
        <p:spPr/>
        <p:txBody>
          <a:bodyPr/>
          <a:lstStyle/>
          <a:p>
            <a:fld id="{7DDC6E19-E111-4960-B4D1-A336F8663A94}" type="slidenum">
              <a:rPr lang="en-US" smtClean="0"/>
              <a:pPr/>
              <a:t>35</a:t>
            </a:fld>
            <a:endParaRPr lang="en-US" dirty="0"/>
          </a:p>
        </p:txBody>
      </p:sp>
    </p:spTree>
    <p:extLst>
      <p:ext uri="{BB962C8B-B14F-4D97-AF65-F5344CB8AC3E}">
        <p14:creationId xmlns:p14="http://schemas.microsoft.com/office/powerpoint/2010/main" val="244978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D1178E-A2DE-6D37-0533-DF20F2FAB892}"/>
              </a:ext>
            </a:extLst>
          </p:cNvPr>
          <p:cNvSpPr>
            <a:spLocks noGrp="1"/>
          </p:cNvSpPr>
          <p:nvPr>
            <p:ph type="title"/>
          </p:nvPr>
        </p:nvSpPr>
        <p:spPr/>
        <p:txBody>
          <a:bodyPr/>
          <a:lstStyle/>
          <a:p>
            <a:r>
              <a:rPr lang="en-US" dirty="0"/>
              <a:t>PLATDEC</a:t>
            </a:r>
          </a:p>
        </p:txBody>
      </p:sp>
      <p:sp>
        <p:nvSpPr>
          <p:cNvPr id="4" name="Slide Number Placeholder 3">
            <a:extLst>
              <a:ext uri="{FF2B5EF4-FFF2-40B4-BE49-F238E27FC236}">
                <a16:creationId xmlns:a16="http://schemas.microsoft.com/office/drawing/2014/main" id="{ECC6E3CC-4F14-F718-B008-EB3B27E19EED}"/>
              </a:ext>
            </a:extLst>
          </p:cNvPr>
          <p:cNvSpPr>
            <a:spLocks noGrp="1"/>
          </p:cNvSpPr>
          <p:nvPr>
            <p:ph type="sldNum" sz="quarter" idx="12"/>
          </p:nvPr>
        </p:nvSpPr>
        <p:spPr/>
        <p:txBody>
          <a:bodyPr/>
          <a:lstStyle/>
          <a:p>
            <a:fld id="{7DDC6E19-E111-4960-B4D1-A336F8663A94}" type="slidenum">
              <a:rPr lang="en-US" smtClean="0"/>
              <a:pPr/>
              <a:t>36</a:t>
            </a:fld>
            <a:endParaRPr lang="en-US" dirty="0"/>
          </a:p>
        </p:txBody>
      </p:sp>
      <p:pic>
        <p:nvPicPr>
          <p:cNvPr id="5" name="Picture 4">
            <a:extLst>
              <a:ext uri="{FF2B5EF4-FFF2-40B4-BE49-F238E27FC236}">
                <a16:creationId xmlns:a16="http://schemas.microsoft.com/office/drawing/2014/main" id="{38E5FF60-6FC6-93F5-3A6E-4F45B86033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5468" y="1056995"/>
            <a:ext cx="4584700" cy="2755900"/>
          </a:xfrm>
          <a:prstGeom prst="rect">
            <a:avLst/>
          </a:prstGeom>
          <a:noFill/>
        </p:spPr>
      </p:pic>
      <p:sp>
        <p:nvSpPr>
          <p:cNvPr id="10" name="TextBox 9">
            <a:extLst>
              <a:ext uri="{FF2B5EF4-FFF2-40B4-BE49-F238E27FC236}">
                <a16:creationId xmlns:a16="http://schemas.microsoft.com/office/drawing/2014/main" id="{15E53824-EBC4-0B2E-291B-110AE41CB784}"/>
              </a:ext>
            </a:extLst>
          </p:cNvPr>
          <p:cNvSpPr txBox="1"/>
          <p:nvPr/>
        </p:nvSpPr>
        <p:spPr bwMode="auto">
          <a:xfrm>
            <a:off x="4391147" y="4025330"/>
            <a:ext cx="4573341" cy="1477328"/>
          </a:xfrm>
          <a:prstGeom prst="rect">
            <a:avLst/>
          </a:prstGeom>
          <a:noFill/>
          <a:ln>
            <a:noFill/>
          </a:ln>
          <a:extLst>
            <a:ext uri="{FAA26D3D-D897-4be2-8F04-BA451C77F1D7}">
              <ma14:placeholderFlag xmlns="" xmlns:ma14="http://schemas.microsoft.com/office/mac/drawingml/2011/main" val="1"/>
            </a:ext>
          </a:extLst>
        </p:spPr>
        <p:txBody>
          <a:bodyPr wrap="square">
            <a:spAutoFit/>
          </a:bodyPr>
          <a:lstStyle/>
          <a:p>
            <a:r>
              <a:rPr lang="en-US" sz="1800" dirty="0"/>
              <a:t>Description: </a:t>
            </a:r>
            <a:r>
              <a:rPr lang="en-US" sz="1800" b="0" dirty="0"/>
              <a:t>Power consumption records in residential houses</a:t>
            </a:r>
          </a:p>
          <a:p>
            <a:r>
              <a:rPr lang="en-US" sz="1800" dirty="0"/>
              <a:t>Rows: </a:t>
            </a:r>
            <a:r>
              <a:rPr lang="en-US" sz="1800" b="0" dirty="0"/>
              <a:t>1,000,000</a:t>
            </a:r>
          </a:p>
          <a:p>
            <a:r>
              <a:rPr lang="en-US" sz="1800" dirty="0"/>
              <a:t>Features: </a:t>
            </a:r>
            <a:r>
              <a:rPr lang="en-US" sz="1800" b="0" dirty="0"/>
              <a:t>12</a:t>
            </a:r>
          </a:p>
          <a:p>
            <a:r>
              <a:rPr lang="en-US" sz="1800" dirty="0"/>
              <a:t>Predicted column size: </a:t>
            </a:r>
            <a:r>
              <a:rPr lang="en-US" sz="1800" b="0" dirty="0"/>
              <a:t>~6 MB</a:t>
            </a:r>
          </a:p>
        </p:txBody>
      </p:sp>
      <p:sp>
        <p:nvSpPr>
          <p:cNvPr id="11" name="Rectangle 4">
            <a:extLst>
              <a:ext uri="{FF2B5EF4-FFF2-40B4-BE49-F238E27FC236}">
                <a16:creationId xmlns:a16="http://schemas.microsoft.com/office/drawing/2014/main" id="{B43B6417-160D-BF9A-B54C-1D1CC7B8EA13}"/>
              </a:ext>
            </a:extLst>
          </p:cNvPr>
          <p:cNvSpPr>
            <a:spLocks noChangeArrowheads="1"/>
          </p:cNvSpPr>
          <p:nvPr/>
        </p:nvSpPr>
        <p:spPr bwMode="auto">
          <a:xfrm>
            <a:off x="261458" y="1052736"/>
            <a:ext cx="412968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Linear &amp; Polynomial Regression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Fast, but high error (</a:t>
            </a:r>
            <a:r>
              <a:rPr kumimoji="0" lang="en-US" altLang="en-US" sz="1800" b="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~31%</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Tree-based Models</a:t>
            </a: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Low </a:t>
            </a:r>
            <a:r>
              <a:rPr kumimoji="0" lang="en-US" altLang="en-US" sz="1800" b="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≤5.2%</a:t>
            </a:r>
            <a:r>
              <a:rPr kumimoji="0" lang="en-US" altLang="en-US" sz="1800" b="0" i="0" u="none" strike="noStrike" cap="none" normalizeH="0" baseline="0" dirty="0">
                <a:ln>
                  <a:noFill/>
                </a:ln>
                <a:solidFill>
                  <a:schemeClr val="tx1"/>
                </a:solidFill>
                <a:effectLst/>
                <a:latin typeface="Arial" panose="020B0604020202020204" pitchFamily="34" charset="0"/>
              </a:rPr>
              <a:t>), efficient size.</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Deep Learning Models</a:t>
            </a: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Good accuracy (KAN best at </a:t>
            </a:r>
            <a:r>
              <a:rPr kumimoji="0" lang="en-US" altLang="en-US" sz="1800" i="0" u="none" strike="noStrike" cap="none" normalizeH="0" baseline="0" dirty="0">
                <a:ln>
                  <a:noFill/>
                </a:ln>
                <a:solidFill>
                  <a:schemeClr val="tx1"/>
                </a:solidFill>
                <a:effectLst/>
                <a:latin typeface="Arial" panose="020B0604020202020204" pitchFamily="34" charset="0"/>
              </a:rPr>
              <a:t>3.9% </a:t>
            </a:r>
            <a:r>
              <a:rPr kumimoji="0" lang="en-US" altLang="en-US" sz="180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but larger size and longer training time.</a:t>
            </a:r>
          </a:p>
          <a:p>
            <a:pPr marL="0" marR="0" lvl="0" indent="0" algn="l" defTabSz="914400" rtl="0" eaLnBrk="0" fontAlgn="base" latinLnBrk="0" hangingPunct="0">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Transformer</a:t>
            </a:r>
            <a:endParaRPr lang="en-US" altLang="en-US" sz="1800" b="0" dirty="0">
              <a:solidFill>
                <a:schemeClr val="tx1"/>
              </a:solidFill>
              <a:latin typeface="Arial" panose="020B0604020202020204" pitchFamily="34" charset="0"/>
            </a:endParaRPr>
          </a:p>
          <a:p>
            <a:pPr lvl="1" eaLnBrk="0" hangingPunct="0"/>
            <a:r>
              <a:rPr kumimoji="0" lang="en-US" altLang="en-US" sz="1800" b="0" i="0" u="none" strike="noStrike" cap="none" normalizeH="0" baseline="0" dirty="0">
                <a:ln>
                  <a:noFill/>
                </a:ln>
                <a:solidFill>
                  <a:schemeClr val="tx1"/>
                </a:solidFill>
                <a:effectLst/>
                <a:latin typeface="Arial" panose="020B0604020202020204" pitchFamily="34" charset="0"/>
              </a:rPr>
              <a:t>- Strong performance (</a:t>
            </a:r>
            <a:r>
              <a:rPr kumimoji="0" lang="en-US" altLang="en-US" sz="1800" i="0" u="none" strike="noStrike" cap="none" normalizeH="0" baseline="0" dirty="0">
                <a:ln>
                  <a:noFill/>
                </a:ln>
                <a:solidFill>
                  <a:schemeClr val="tx1"/>
                </a:solidFill>
                <a:effectLst/>
                <a:latin typeface="Arial" panose="020B0604020202020204" pitchFamily="34" charset="0"/>
              </a:rPr>
              <a:t>5.23% </a:t>
            </a:r>
            <a:r>
              <a:rPr kumimoji="0" lang="en-US" altLang="en-US" sz="1800" i="0" u="none" strike="noStrike" cap="none" normalizeH="0" baseline="0" dirty="0" err="1">
                <a:ln>
                  <a:noFill/>
                </a:ln>
                <a:solidFill>
                  <a:schemeClr val="tx1"/>
                </a:solidFill>
                <a:effectLst/>
                <a:latin typeface="Arial" panose="020B0604020202020204" pitchFamily="34" charset="0"/>
              </a:rPr>
              <a:t>sMAPE</a:t>
            </a:r>
            <a:r>
              <a:rPr kumimoji="0" lang="en-US" altLang="en-US" sz="1800" b="0" i="0" u="none" strike="noStrike" cap="none" normalizeH="0" baseline="0" dirty="0">
                <a:ln>
                  <a:noFill/>
                </a:ln>
                <a:solidFill>
                  <a:schemeClr val="tx1"/>
                </a:solidFill>
                <a:effectLst/>
                <a:latin typeface="Arial" panose="020B0604020202020204" pitchFamily="34" charset="0"/>
              </a:rPr>
              <a:t>) but heavy (4263 KB, </a:t>
            </a:r>
            <a:r>
              <a:rPr kumimoji="0" lang="en-US" altLang="en-US" sz="1800" i="0" u="none" strike="noStrike" cap="none" normalizeH="0" baseline="0" dirty="0">
                <a:ln>
                  <a:noFill/>
                </a:ln>
                <a:solidFill>
                  <a:schemeClr val="tx1"/>
                </a:solidFill>
                <a:effectLst/>
                <a:latin typeface="Arial" panose="020B0604020202020204" pitchFamily="34" charset="0"/>
              </a:rPr>
              <a:t>2412s</a:t>
            </a:r>
            <a:r>
              <a:rPr kumimoji="0" lang="en-US" altLang="en-US" sz="1800" b="0" i="0" u="none" strike="noStrike" cap="none" normalizeH="0" baseline="0" dirty="0">
                <a:ln>
                  <a:noFill/>
                </a:ln>
                <a:solidFill>
                  <a:schemeClr val="tx1"/>
                </a:solidFill>
                <a:effectLst/>
                <a:latin typeface="Arial" panose="020B0604020202020204" pitchFamily="34" charset="0"/>
              </a:rPr>
              <a:t> training).</a:t>
            </a:r>
          </a:p>
        </p:txBody>
      </p:sp>
    </p:spTree>
    <p:extLst>
      <p:ext uri="{BB962C8B-B14F-4D97-AF65-F5344CB8AC3E}">
        <p14:creationId xmlns:p14="http://schemas.microsoft.com/office/powerpoint/2010/main" val="370525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AAF7-D831-2818-D83F-00FC748C5D1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76D6C-89AC-C505-37EF-17F88780B1EF}"/>
              </a:ext>
            </a:extLst>
          </p:cNvPr>
          <p:cNvSpPr>
            <a:spLocks noGrp="1"/>
          </p:cNvSpPr>
          <p:nvPr>
            <p:ph idx="1"/>
          </p:nvPr>
        </p:nvSpPr>
        <p:spPr/>
        <p:txBody>
          <a:bodyPr/>
          <a:lstStyle/>
          <a:p>
            <a:r>
              <a:rPr lang="en-US" sz="3200" dirty="0">
                <a:solidFill>
                  <a:schemeClr val="bg2"/>
                </a:solidFill>
              </a:rPr>
              <a:t>Introduction &amp; Motivation</a:t>
            </a:r>
          </a:p>
          <a:p>
            <a:r>
              <a:rPr lang="en-US" sz="3200" dirty="0">
                <a:solidFill>
                  <a:schemeClr val="bg2"/>
                </a:solidFill>
              </a:rPr>
              <a:t>Big data architectures, apps &amp; tools</a:t>
            </a:r>
          </a:p>
          <a:p>
            <a:pPr lvl="1"/>
            <a:r>
              <a:rPr lang="en-US" sz="2800" dirty="0">
                <a:solidFill>
                  <a:schemeClr val="bg2"/>
                </a:solidFill>
              </a:rPr>
              <a:t>PLATCOM</a:t>
            </a:r>
          </a:p>
          <a:p>
            <a:pPr lvl="1"/>
            <a:r>
              <a:rPr lang="en-US" sz="2800" dirty="0">
                <a:solidFill>
                  <a:schemeClr val="bg2"/>
                </a:solidFill>
              </a:rPr>
              <a:t>PLATDEC</a:t>
            </a:r>
          </a:p>
          <a:p>
            <a:r>
              <a:rPr lang="en-US" sz="3200" dirty="0">
                <a:solidFill>
                  <a:srgbClr val="FF0000"/>
                </a:solidFill>
              </a:rPr>
              <a:t>Conclusions</a:t>
            </a:r>
          </a:p>
          <a:p>
            <a:r>
              <a:rPr lang="en-US" sz="3200" dirty="0">
                <a:solidFill>
                  <a:srgbClr val="FF0000"/>
                </a:solidFill>
              </a:rPr>
              <a:t>Future work</a:t>
            </a:r>
          </a:p>
        </p:txBody>
      </p:sp>
      <p:sp>
        <p:nvSpPr>
          <p:cNvPr id="3" name="Title 2">
            <a:extLst>
              <a:ext uri="{FF2B5EF4-FFF2-40B4-BE49-F238E27FC236}">
                <a16:creationId xmlns:a16="http://schemas.microsoft.com/office/drawing/2014/main" id="{27B45196-0FC0-227B-B3CA-56745F2AB4B7}"/>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1B76265B-D400-D921-DBC2-E7ADB5D07C04}"/>
              </a:ext>
            </a:extLst>
          </p:cNvPr>
          <p:cNvSpPr>
            <a:spLocks noGrp="1"/>
          </p:cNvSpPr>
          <p:nvPr>
            <p:ph type="sldNum" sz="quarter" idx="12"/>
          </p:nvPr>
        </p:nvSpPr>
        <p:spPr/>
        <p:txBody>
          <a:bodyPr/>
          <a:lstStyle/>
          <a:p>
            <a:fld id="{7DDC6E19-E111-4960-B4D1-A336F8663A94}" type="slidenum">
              <a:rPr lang="en-US" smtClean="0"/>
              <a:pPr/>
              <a:t>37</a:t>
            </a:fld>
            <a:endParaRPr lang="en-US" dirty="0"/>
          </a:p>
        </p:txBody>
      </p:sp>
    </p:spTree>
    <p:extLst>
      <p:ext uri="{BB962C8B-B14F-4D97-AF65-F5344CB8AC3E}">
        <p14:creationId xmlns:p14="http://schemas.microsoft.com/office/powerpoint/2010/main" val="269624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B326E-4A39-24A3-702B-C9648CF98183}"/>
              </a:ext>
            </a:extLst>
          </p:cNvPr>
          <p:cNvSpPr>
            <a:spLocks noGrp="1"/>
          </p:cNvSpPr>
          <p:nvPr>
            <p:ph idx="1"/>
          </p:nvPr>
        </p:nvSpPr>
        <p:spPr/>
        <p:txBody>
          <a:bodyPr>
            <a:normAutofit fontScale="92500"/>
          </a:bodyPr>
          <a:lstStyle/>
          <a:p>
            <a:pPr>
              <a:buFont typeface="Arial" panose="020B0604020202020204" pitchFamily="34" charset="0"/>
              <a:buChar char="•"/>
            </a:pPr>
            <a:r>
              <a:rPr lang="en-US" dirty="0"/>
              <a:t>Exploit big data architectures &amp; knowhow to support new big data applications. </a:t>
            </a:r>
          </a:p>
          <a:p>
            <a:pPr>
              <a:buFont typeface="Arial" panose="020B0604020202020204" pitchFamily="34" charset="0"/>
              <a:buChar char="•"/>
            </a:pPr>
            <a:r>
              <a:rPr lang="en-US" dirty="0"/>
              <a:t>Extend the functionality of the </a:t>
            </a:r>
            <a:r>
              <a:rPr lang="en-US" dirty="0" err="1"/>
              <a:t>postdiction</a:t>
            </a:r>
            <a:r>
              <a:rPr lang="en-US" dirty="0"/>
              <a:t> pipeline.</a:t>
            </a:r>
          </a:p>
          <a:p>
            <a:pPr>
              <a:buFont typeface="Arial" panose="020B0604020202020204" pitchFamily="34" charset="0"/>
              <a:buChar char="•"/>
            </a:pPr>
            <a:r>
              <a:rPr lang="en-US" dirty="0"/>
              <a:t>Enhance PLATCOM &amp; PLATDEC with new ML models.</a:t>
            </a:r>
          </a:p>
          <a:p>
            <a:pPr lvl="1">
              <a:buFont typeface="Arial" panose="020B0604020202020204" pitchFamily="34" charset="0"/>
              <a:buChar char="•"/>
            </a:pPr>
            <a:r>
              <a:rPr lang="en-US" dirty="0"/>
              <a:t>PLATCOM is using Random Forest Decision Trees to decide the best compression scheme.</a:t>
            </a:r>
          </a:p>
          <a:p>
            <a:pPr lvl="1">
              <a:buFont typeface="Arial" panose="020B0604020202020204" pitchFamily="34" charset="0"/>
              <a:buChar char="•"/>
            </a:pPr>
            <a:r>
              <a:rPr lang="en-US" dirty="0"/>
              <a:t>PLATDEC is currently at the basic research stage.</a:t>
            </a:r>
          </a:p>
          <a:p>
            <a:pPr>
              <a:buFont typeface="Arial" panose="020B0604020202020204" pitchFamily="34" charset="0"/>
              <a:buChar char="•"/>
            </a:pPr>
            <a:r>
              <a:rPr lang="en-US" dirty="0"/>
              <a:t>Integrate our storage, indexing, and </a:t>
            </a:r>
            <a:r>
              <a:rPr lang="en-US" dirty="0" err="1"/>
              <a:t>postidiction</a:t>
            </a:r>
            <a:r>
              <a:rPr lang="en-US" dirty="0"/>
              <a:t> techniques into a big data platform that can support big data applications.</a:t>
            </a:r>
          </a:p>
          <a:p>
            <a:pPr lvl="1">
              <a:buFont typeface="Arial" panose="020B0604020202020204" pitchFamily="34" charset="0"/>
              <a:buChar char="•"/>
            </a:pPr>
            <a:r>
              <a:rPr lang="en-US" i="1" dirty="0"/>
              <a:t>“Enable organizations to find the needles in a field of haystacks”</a:t>
            </a:r>
          </a:p>
        </p:txBody>
      </p:sp>
      <p:sp>
        <p:nvSpPr>
          <p:cNvPr id="2" name="Title 1">
            <a:extLst>
              <a:ext uri="{FF2B5EF4-FFF2-40B4-BE49-F238E27FC236}">
                <a16:creationId xmlns:a16="http://schemas.microsoft.com/office/drawing/2014/main" id="{C63AD81C-4706-6FDB-6350-2C06A9721675}"/>
              </a:ext>
            </a:extLst>
          </p:cNvPr>
          <p:cNvSpPr>
            <a:spLocks noGrp="1"/>
          </p:cNvSpPr>
          <p:nvPr>
            <p:ph type="title"/>
          </p:nvPr>
        </p:nvSpPr>
        <p:spPr/>
        <p:txBody>
          <a:bodyPr/>
          <a:lstStyle/>
          <a:p>
            <a:r>
              <a:rPr lang="en-US" dirty="0"/>
              <a:t>Conclusions &amp; Future Work</a:t>
            </a:r>
          </a:p>
        </p:txBody>
      </p:sp>
      <p:pic>
        <p:nvPicPr>
          <p:cNvPr id="14" name="Picture 2">
            <a:extLst>
              <a:ext uri="{FF2B5EF4-FFF2-40B4-BE49-F238E27FC236}">
                <a16:creationId xmlns:a16="http://schemas.microsoft.com/office/drawing/2014/main" id="{62E255A9-EC56-0528-3FC8-A4EFFA4C78F9}"/>
              </a:ext>
            </a:extLst>
          </p:cNvPr>
          <p:cNvPicPr>
            <a:picLocks noChangeAspect="1" noChangeArrowheads="1"/>
          </p:cNvPicPr>
          <p:nvPr/>
        </p:nvPicPr>
        <p:blipFill>
          <a:blip r:embed="rId2" cstate="print">
            <a:duotone>
              <a:srgbClr val="00808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308304" y="5365237"/>
            <a:ext cx="1400175"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31D7C5-DE20-0452-C54D-B33909434F53}"/>
              </a:ext>
            </a:extLst>
          </p:cNvPr>
          <p:cNvSpPr>
            <a:spLocks noGrp="1"/>
          </p:cNvSpPr>
          <p:nvPr>
            <p:ph type="sldNum" sz="quarter" idx="12"/>
          </p:nvPr>
        </p:nvSpPr>
        <p:spPr/>
        <p:txBody>
          <a:bodyPr/>
          <a:lstStyle/>
          <a:p>
            <a:fld id="{7DDC6E19-E111-4960-B4D1-A336F8663A94}" type="slidenum">
              <a:rPr lang="en-US" smtClean="0"/>
              <a:pPr/>
              <a:t>38</a:t>
            </a:fld>
            <a:endParaRPr lang="en-US" dirty="0"/>
          </a:p>
        </p:txBody>
      </p:sp>
    </p:spTree>
    <p:extLst>
      <p:ext uri="{BB962C8B-B14F-4D97-AF65-F5344CB8AC3E}">
        <p14:creationId xmlns:p14="http://schemas.microsoft.com/office/powerpoint/2010/main" val="1154712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251520" y="549275"/>
            <a:ext cx="8640960" cy="1511300"/>
          </a:xfrm>
          <a:noFill/>
          <a:ln>
            <a:noFill/>
          </a:ln>
        </p:spPr>
        <p:txBody>
          <a:bodyPr vert="horz" wrap="square" lIns="91440" tIns="45720" rIns="91440" bIns="45720" numCol="1" anchor="ctr" anchorCtr="0" compatLnSpc="1">
            <a:prstTxWarp prst="textNoShape">
              <a:avLst/>
            </a:prstTxWarp>
            <a:normAutofit/>
          </a:bodyPr>
          <a:lstStyle/>
          <a:p>
            <a:r>
              <a:rPr lang="en-US" dirty="0"/>
              <a:t>Advancing Big Data Storage with Machine Learning at Rinnoco Ltd</a:t>
            </a:r>
            <a:endParaRPr lang="en-US" altLang="en-US" dirty="0"/>
          </a:p>
        </p:txBody>
      </p:sp>
      <p:sp>
        <p:nvSpPr>
          <p:cNvPr id="7173" name="Rectangle 5"/>
          <p:cNvSpPr>
            <a:spLocks noChangeArrowheads="1"/>
          </p:cNvSpPr>
          <p:nvPr/>
        </p:nvSpPr>
        <p:spPr bwMode="auto">
          <a:xfrm>
            <a:off x="611188" y="2140157"/>
            <a:ext cx="7961312" cy="28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a:endParaRPr lang="en-US" dirty="0"/>
          </a:p>
          <a:p>
            <a:pPr algn="ctr"/>
            <a:r>
              <a:rPr lang="en-US" dirty="0"/>
              <a:t>Constantinos Costa</a:t>
            </a:r>
          </a:p>
          <a:p>
            <a:pPr algn="ctr" eaLnBrk="1" hangingPunct="1"/>
            <a:r>
              <a:rPr lang="en-US" altLang="en-US" sz="1800" b="0" dirty="0"/>
              <a:t>costa.c@rinnoco.com</a:t>
            </a:r>
          </a:p>
          <a:p>
            <a:pPr algn="ctr" eaLnBrk="1" hangingPunct="1">
              <a:buFontTx/>
              <a:buNone/>
            </a:pPr>
            <a:endParaRPr lang="en-US" altLang="en-US" sz="1800" dirty="0"/>
          </a:p>
          <a:p>
            <a:pPr algn="ctr" eaLnBrk="1" hangingPunct="1">
              <a:buFontTx/>
              <a:buNone/>
            </a:pPr>
            <a:r>
              <a:rPr lang="en-US" altLang="en-US" sz="1800" dirty="0"/>
              <a:t>Co-founder &amp; CEO</a:t>
            </a:r>
            <a:r>
              <a:rPr lang="en-US" altLang="en-US" sz="1800" b="0" dirty="0"/>
              <a:t>,</a:t>
            </a:r>
          </a:p>
          <a:p>
            <a:pPr algn="ctr" eaLnBrk="1" hangingPunct="1">
              <a:buFontTx/>
              <a:buNone/>
            </a:pPr>
            <a:r>
              <a:rPr lang="en-US" altLang="en-US" sz="1800" b="0" dirty="0"/>
              <a:t> Rinnoco Ltd</a:t>
            </a:r>
          </a:p>
          <a:p>
            <a:pPr algn="ctr" eaLnBrk="1" hangingPunct="1">
              <a:buFontTx/>
              <a:buNone/>
            </a:pPr>
            <a:r>
              <a:rPr lang="en-US" sz="1800" b="0" dirty="0">
                <a:hlinkClick r:id="rId3"/>
              </a:rPr>
              <a:t>https://costadb.com</a:t>
            </a:r>
            <a:endParaRPr lang="en-US" sz="1800" b="0" dirty="0"/>
          </a:p>
          <a:p>
            <a:pPr algn="ctr" eaLnBrk="1" hangingPunct="1">
              <a:buFontTx/>
              <a:buNone/>
            </a:pPr>
            <a:endParaRPr lang="en-US" altLang="en-US" sz="1800" b="0" dirty="0">
              <a:solidFill>
                <a:schemeClr val="tx1"/>
              </a:solidFill>
              <a:latin typeface="Courier New" charset="0"/>
              <a:ea typeface="Courier New" charset="0"/>
              <a:cs typeface="Courier New" charset="0"/>
            </a:endParaRPr>
          </a:p>
        </p:txBody>
      </p:sp>
      <p:sp>
        <p:nvSpPr>
          <p:cNvPr id="7171" name="Rectangle 11"/>
          <p:cNvSpPr>
            <a:spLocks noChangeArrowheads="1"/>
          </p:cNvSpPr>
          <p:nvPr/>
        </p:nvSpPr>
        <p:spPr bwMode="auto">
          <a:xfrm>
            <a:off x="611188" y="5230813"/>
            <a:ext cx="7993062" cy="789997"/>
          </a:xfrm>
          <a:prstGeom prst="rect">
            <a:avLst/>
          </a:prstGeom>
          <a:noFill/>
          <a:ln w="9525">
            <a:noFill/>
            <a:round/>
            <a:headEnd/>
            <a:tailEnd/>
          </a:ln>
        </p:spPr>
        <p:txBody>
          <a:bodyPr wrap="none" anchor="ctr"/>
          <a:lstStyle>
            <a:lvl1pPr eaLnBrk="0" hangingPunct="0">
              <a:defRPr sz="3600" b="1">
                <a:solidFill>
                  <a:schemeClr val="tx2"/>
                </a:solidFill>
                <a:latin typeface="Arial" charset="0"/>
                <a:ea typeface="ＭＳ Ｐゴシック" charset="-128"/>
              </a:defRPr>
            </a:lvl1pPr>
            <a:lvl2pPr marL="742950" indent="-285750" eaLnBrk="0" hangingPunct="0">
              <a:defRPr sz="3600" b="1">
                <a:solidFill>
                  <a:schemeClr val="tx2"/>
                </a:solidFill>
                <a:latin typeface="Arial" charset="0"/>
                <a:ea typeface="ＭＳ Ｐゴシック" charset="-128"/>
              </a:defRPr>
            </a:lvl2pPr>
            <a:lvl3pPr marL="1143000" indent="-228600" eaLnBrk="0" hangingPunct="0">
              <a:defRPr sz="3600" b="1">
                <a:solidFill>
                  <a:schemeClr val="tx2"/>
                </a:solidFill>
                <a:latin typeface="Arial" charset="0"/>
                <a:ea typeface="ＭＳ Ｐゴシック" charset="-128"/>
              </a:defRPr>
            </a:lvl3pPr>
            <a:lvl4pPr marL="1600200" indent="-228600" eaLnBrk="0" hangingPunct="0">
              <a:defRPr sz="3600" b="1">
                <a:solidFill>
                  <a:schemeClr val="tx2"/>
                </a:solidFill>
                <a:latin typeface="Arial" charset="0"/>
                <a:ea typeface="ＭＳ Ｐゴシック" charset="-128"/>
              </a:defRPr>
            </a:lvl4pPr>
            <a:lvl5pPr marL="2057400" indent="-228600" eaLnBrk="0" hangingPunct="0">
              <a:defRPr sz="3600" b="1">
                <a:solidFill>
                  <a:schemeClr val="tx2"/>
                </a:solidFill>
                <a:latin typeface="Arial" charset="0"/>
                <a:ea typeface="ＭＳ Ｐゴシック" charset="-128"/>
              </a:defRPr>
            </a:lvl5pPr>
            <a:lvl6pPr marL="2514600" indent="-228600" eaLnBrk="0" fontAlgn="base" hangingPunct="0">
              <a:spcBef>
                <a:spcPct val="0"/>
              </a:spcBef>
              <a:spcAft>
                <a:spcPct val="0"/>
              </a:spcAft>
              <a:defRPr sz="3600" b="1">
                <a:solidFill>
                  <a:schemeClr val="tx2"/>
                </a:solidFill>
                <a:latin typeface="Arial" charset="0"/>
                <a:ea typeface="ＭＳ Ｐゴシック" charset="-128"/>
              </a:defRPr>
            </a:lvl6pPr>
            <a:lvl7pPr marL="2971800" indent="-228600" eaLnBrk="0" fontAlgn="base" hangingPunct="0">
              <a:spcBef>
                <a:spcPct val="0"/>
              </a:spcBef>
              <a:spcAft>
                <a:spcPct val="0"/>
              </a:spcAft>
              <a:defRPr sz="3600" b="1">
                <a:solidFill>
                  <a:schemeClr val="tx2"/>
                </a:solidFill>
                <a:latin typeface="Arial" charset="0"/>
                <a:ea typeface="ＭＳ Ｐゴシック" charset="-128"/>
              </a:defRPr>
            </a:lvl7pPr>
            <a:lvl8pPr marL="3429000" indent="-228600" eaLnBrk="0" fontAlgn="base" hangingPunct="0">
              <a:spcBef>
                <a:spcPct val="0"/>
              </a:spcBef>
              <a:spcAft>
                <a:spcPct val="0"/>
              </a:spcAft>
              <a:defRPr sz="3600" b="1">
                <a:solidFill>
                  <a:schemeClr val="tx2"/>
                </a:solidFill>
                <a:latin typeface="Arial" charset="0"/>
                <a:ea typeface="ＭＳ Ｐゴシック" charset="-128"/>
              </a:defRPr>
            </a:lvl8pPr>
            <a:lvl9pPr marL="3886200" indent="-228600" eaLnBrk="0" fontAlgn="base" hangingPunct="0">
              <a:spcBef>
                <a:spcPct val="0"/>
              </a:spcBef>
              <a:spcAft>
                <a:spcPct val="0"/>
              </a:spcAft>
              <a:defRPr sz="3600" b="1">
                <a:solidFill>
                  <a:schemeClr val="tx2"/>
                </a:solidFill>
                <a:latin typeface="Arial" charset="0"/>
                <a:ea typeface="ＭＳ Ｐゴシック" charset="-128"/>
              </a:defRPr>
            </a:lvl9pPr>
          </a:lstStyle>
          <a:p>
            <a:pPr algn="ctr" eaLnBrk="1" hangingPunct="1"/>
            <a:r>
              <a:rPr lang="en-US" altLang="en-US" sz="1800" b="0" dirty="0">
                <a:solidFill>
                  <a:schemeClr val="tx1"/>
                </a:solidFill>
              </a:rPr>
              <a:t>September 17, 2025</a:t>
            </a:r>
          </a:p>
          <a:p>
            <a:pPr algn="ctr" eaLnBrk="1" hangingPunct="1"/>
            <a:r>
              <a:rPr lang="en-US" altLang="en-US" sz="1800" b="0" dirty="0">
                <a:solidFill>
                  <a:schemeClr val="tx1"/>
                </a:solidFill>
              </a:rPr>
              <a:t>FSK 2025</a:t>
            </a:r>
          </a:p>
        </p:txBody>
      </p:sp>
      <p:sp>
        <p:nvSpPr>
          <p:cNvPr id="2" name="Rectangle 1">
            <a:extLst>
              <a:ext uri="{FF2B5EF4-FFF2-40B4-BE49-F238E27FC236}">
                <a16:creationId xmlns:a16="http://schemas.microsoft.com/office/drawing/2014/main" id="{6CA723EC-730B-408F-1E19-3E8E5C40F099}"/>
              </a:ext>
            </a:extLst>
          </p:cNvPr>
          <p:cNvSpPr/>
          <p:nvPr/>
        </p:nvSpPr>
        <p:spPr>
          <a:xfrm>
            <a:off x="1763688" y="2140157"/>
            <a:ext cx="5454352" cy="646331"/>
          </a:xfrm>
          <a:prstGeom prst="rect">
            <a:avLst/>
          </a:prstGeom>
        </p:spPr>
        <p:txBody>
          <a:bodyPr wrap="square">
            <a:spAutoFit/>
          </a:bodyPr>
          <a:lstStyle/>
          <a:p>
            <a:pPr algn="ctr"/>
            <a:r>
              <a:rPr lang="en-US" dirty="0">
                <a:solidFill>
                  <a:srgbClr val="C00000"/>
                </a:solidFill>
              </a:rPr>
              <a:t>Thanks! Questions?</a:t>
            </a:r>
            <a:endParaRPr lang="en-US" sz="2400" dirty="0">
              <a:solidFill>
                <a:srgbClr val="C00000"/>
              </a:solidFill>
            </a:endParaRPr>
          </a:p>
        </p:txBody>
      </p:sp>
      <p:pic>
        <p:nvPicPr>
          <p:cNvPr id="1026" name="Picture 2">
            <a:extLst>
              <a:ext uri="{FF2B5EF4-FFF2-40B4-BE49-F238E27FC236}">
                <a16:creationId xmlns:a16="http://schemas.microsoft.com/office/drawing/2014/main" id="{DE7C3756-E78C-742D-6ED0-935F021CF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689" y="6068005"/>
            <a:ext cx="4450311" cy="7899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235DD70-21D8-65BA-B757-9B21D2B08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5097" y="4040583"/>
            <a:ext cx="1345825" cy="412720"/>
          </a:xfrm>
          <a:prstGeom prst="rect">
            <a:avLst/>
          </a:prstGeom>
        </p:spPr>
      </p:pic>
      <p:pic>
        <p:nvPicPr>
          <p:cNvPr id="5" name="Picture 4">
            <a:extLst>
              <a:ext uri="{FF2B5EF4-FFF2-40B4-BE49-F238E27FC236}">
                <a16:creationId xmlns:a16="http://schemas.microsoft.com/office/drawing/2014/main" id="{4FFF45B0-7429-FAEF-7B40-AC18DF9DBE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88" y="3272706"/>
            <a:ext cx="1530820" cy="1530820"/>
          </a:xfrm>
          <a:prstGeom prst="rect">
            <a:avLst/>
          </a:prstGeom>
        </p:spPr>
      </p:pic>
    </p:spTree>
    <p:extLst>
      <p:ext uri="{BB962C8B-B14F-4D97-AF65-F5344CB8AC3E}">
        <p14:creationId xmlns:p14="http://schemas.microsoft.com/office/powerpoint/2010/main" val="155322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4F802E-9BC1-9FB6-CF37-B7772032B023}"/>
              </a:ext>
            </a:extLst>
          </p:cNvPr>
          <p:cNvSpPr>
            <a:spLocks noGrp="1"/>
          </p:cNvSpPr>
          <p:nvPr>
            <p:ph idx="1"/>
          </p:nvPr>
        </p:nvSpPr>
        <p:spPr/>
        <p:txBody>
          <a:bodyPr/>
          <a:lstStyle/>
          <a:p>
            <a:r>
              <a:rPr lang="en-US" sz="3200" dirty="0">
                <a:solidFill>
                  <a:srgbClr val="FF0000"/>
                </a:solidFill>
              </a:rPr>
              <a:t>Introduction &amp; Motivation</a:t>
            </a:r>
          </a:p>
          <a:p>
            <a:r>
              <a:rPr lang="en-US" sz="3200" dirty="0"/>
              <a:t>Big data architectures, apps &amp; tools</a:t>
            </a:r>
          </a:p>
          <a:p>
            <a:pPr lvl="1"/>
            <a:r>
              <a:rPr lang="en-US" sz="2800" dirty="0"/>
              <a:t>PLATCOM</a:t>
            </a:r>
          </a:p>
          <a:p>
            <a:pPr lvl="1"/>
            <a:r>
              <a:rPr lang="en-US" sz="2800" dirty="0"/>
              <a:t>PLATDEC</a:t>
            </a:r>
          </a:p>
          <a:p>
            <a:r>
              <a:rPr lang="en-US" sz="3200" dirty="0"/>
              <a:t>Conclusions</a:t>
            </a:r>
          </a:p>
          <a:p>
            <a:r>
              <a:rPr lang="en-US" sz="3200" dirty="0"/>
              <a:t>Future work</a:t>
            </a:r>
          </a:p>
        </p:txBody>
      </p:sp>
      <p:sp>
        <p:nvSpPr>
          <p:cNvPr id="3" name="Title 2">
            <a:extLst>
              <a:ext uri="{FF2B5EF4-FFF2-40B4-BE49-F238E27FC236}">
                <a16:creationId xmlns:a16="http://schemas.microsoft.com/office/drawing/2014/main" id="{9A4B9B28-0FF8-349D-A6D9-05854E30ED40}"/>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C8902886-FB45-4035-1204-1056C53C908D}"/>
              </a:ext>
            </a:extLst>
          </p:cNvPr>
          <p:cNvSpPr>
            <a:spLocks noGrp="1"/>
          </p:cNvSpPr>
          <p:nvPr>
            <p:ph type="sldNum" sz="quarter" idx="12"/>
          </p:nvPr>
        </p:nvSpPr>
        <p:spPr/>
        <p:txBody>
          <a:bodyPr/>
          <a:lstStyle/>
          <a:p>
            <a:fld id="{7DDC6E19-E111-4960-B4D1-A336F8663A94}" type="slidenum">
              <a:rPr lang="en-US" smtClean="0"/>
              <a:pPr/>
              <a:t>4</a:t>
            </a:fld>
            <a:endParaRPr lang="en-US" dirty="0"/>
          </a:p>
        </p:txBody>
      </p:sp>
    </p:spTree>
    <p:extLst>
      <p:ext uri="{BB962C8B-B14F-4D97-AF65-F5344CB8AC3E}">
        <p14:creationId xmlns:p14="http://schemas.microsoft.com/office/powerpoint/2010/main" val="37863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0A9FD-C44F-5128-2BE1-73FA4AB53F8C}"/>
              </a:ext>
            </a:extLst>
          </p:cNvPr>
          <p:cNvSpPr>
            <a:spLocks noGrp="1"/>
          </p:cNvSpPr>
          <p:nvPr>
            <p:ph type="title"/>
          </p:nvPr>
        </p:nvSpPr>
        <p:spPr/>
        <p:txBody>
          <a:bodyPr/>
          <a:lstStyle/>
          <a:p>
            <a:r>
              <a:rPr lang="en-US" dirty="0"/>
              <a:t>Big Data Applications</a:t>
            </a:r>
          </a:p>
        </p:txBody>
      </p:sp>
      <p:sp>
        <p:nvSpPr>
          <p:cNvPr id="21" name="Right Brace 20">
            <a:extLst>
              <a:ext uri="{FF2B5EF4-FFF2-40B4-BE49-F238E27FC236}">
                <a16:creationId xmlns:a16="http://schemas.microsoft.com/office/drawing/2014/main" id="{60D4684B-1B01-B6AC-F2EA-F63B6A76C935}"/>
              </a:ext>
            </a:extLst>
          </p:cNvPr>
          <p:cNvSpPr/>
          <p:nvPr/>
        </p:nvSpPr>
        <p:spPr bwMode="auto">
          <a:xfrm flipH="1">
            <a:off x="3430045" y="1196753"/>
            <a:ext cx="236887" cy="3528392"/>
          </a:xfrm>
          <a:prstGeom prst="rightBrace">
            <a:avLst>
              <a:gd name="adj1" fmla="val 8333"/>
              <a:gd name="adj2" fmla="val 70112"/>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solidFill>
                <a:srgbClr val="FF0000"/>
              </a:solidFill>
              <a:effectLst/>
              <a:latin typeface="Arial" charset="0"/>
            </a:endParaRPr>
          </a:p>
        </p:txBody>
      </p:sp>
      <p:sp>
        <p:nvSpPr>
          <p:cNvPr id="23" name="Right Brace 22">
            <a:extLst>
              <a:ext uri="{FF2B5EF4-FFF2-40B4-BE49-F238E27FC236}">
                <a16:creationId xmlns:a16="http://schemas.microsoft.com/office/drawing/2014/main" id="{CF42D08F-2009-6848-BB0D-06C74731298F}"/>
              </a:ext>
            </a:extLst>
          </p:cNvPr>
          <p:cNvSpPr/>
          <p:nvPr/>
        </p:nvSpPr>
        <p:spPr bwMode="auto">
          <a:xfrm flipH="1">
            <a:off x="3280305" y="4629985"/>
            <a:ext cx="219152" cy="842392"/>
          </a:xfrm>
          <a:prstGeom prst="rightBrace">
            <a:avLst>
              <a:gd name="adj1" fmla="val 8333"/>
              <a:gd name="adj2" fmla="val 21732"/>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solidFill>
                <a:srgbClr val="FF0000"/>
              </a:solidFill>
              <a:effectLst/>
              <a:latin typeface="Arial" charset="0"/>
            </a:endParaRPr>
          </a:p>
        </p:txBody>
      </p:sp>
      <p:sp>
        <p:nvSpPr>
          <p:cNvPr id="24" name="Right Brace 23">
            <a:extLst>
              <a:ext uri="{FF2B5EF4-FFF2-40B4-BE49-F238E27FC236}">
                <a16:creationId xmlns:a16="http://schemas.microsoft.com/office/drawing/2014/main" id="{07EE0086-A96E-B834-7F3B-8734BFCEC822}"/>
              </a:ext>
            </a:extLst>
          </p:cNvPr>
          <p:cNvSpPr/>
          <p:nvPr/>
        </p:nvSpPr>
        <p:spPr bwMode="auto">
          <a:xfrm flipH="1">
            <a:off x="3612075" y="4613352"/>
            <a:ext cx="236888" cy="1521071"/>
          </a:xfrm>
          <a:prstGeom prst="rightBrace">
            <a:avLst>
              <a:gd name="adj1" fmla="val 8333"/>
              <a:gd name="adj2" fmla="val 89764"/>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solidFill>
                <a:srgbClr val="FF0000"/>
              </a:solidFill>
              <a:effectLst/>
              <a:latin typeface="Arial" charset="0"/>
            </a:endParaRPr>
          </a:p>
        </p:txBody>
      </p:sp>
      <p:sp>
        <p:nvSpPr>
          <p:cNvPr id="25" name="Rectangle 24">
            <a:extLst>
              <a:ext uri="{FF2B5EF4-FFF2-40B4-BE49-F238E27FC236}">
                <a16:creationId xmlns:a16="http://schemas.microsoft.com/office/drawing/2014/main" id="{389ED74A-0322-D997-389C-9B5A043FCF8D}"/>
              </a:ext>
            </a:extLst>
          </p:cNvPr>
          <p:cNvSpPr/>
          <p:nvPr/>
        </p:nvSpPr>
        <p:spPr bwMode="auto">
          <a:xfrm>
            <a:off x="611560" y="3414340"/>
            <a:ext cx="2376264" cy="50405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Social</a:t>
            </a:r>
            <a:endParaRPr kumimoji="0" lang="en-US" sz="2400" b="1" i="0" u="none" strike="noStrike" cap="none" normalizeH="0" baseline="0" dirty="0">
              <a:ln>
                <a:noFill/>
              </a:ln>
              <a:solidFill>
                <a:schemeClr val="tx2"/>
              </a:solidFill>
              <a:effectLst/>
              <a:latin typeface="Arial" charset="0"/>
            </a:endParaRPr>
          </a:p>
        </p:txBody>
      </p:sp>
      <p:sp>
        <p:nvSpPr>
          <p:cNvPr id="26" name="Rectangle 25">
            <a:extLst>
              <a:ext uri="{FF2B5EF4-FFF2-40B4-BE49-F238E27FC236}">
                <a16:creationId xmlns:a16="http://schemas.microsoft.com/office/drawing/2014/main" id="{75C4ECEF-B245-3490-D13F-1C71CEE1E63A}"/>
              </a:ext>
            </a:extLst>
          </p:cNvPr>
          <p:cNvSpPr/>
          <p:nvPr/>
        </p:nvSpPr>
        <p:spPr bwMode="auto">
          <a:xfrm>
            <a:off x="611560" y="4509120"/>
            <a:ext cx="2376264" cy="633412"/>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Spatiotemporal</a:t>
            </a:r>
            <a:endParaRPr kumimoji="0" lang="en-US" sz="2400" b="1" i="0" u="none" strike="noStrike" cap="none" normalizeH="0" baseline="0" dirty="0">
              <a:ln>
                <a:noFill/>
              </a:ln>
              <a:solidFill>
                <a:schemeClr val="tx2"/>
              </a:solidFill>
              <a:effectLst/>
              <a:latin typeface="Arial" charset="0"/>
            </a:endParaRPr>
          </a:p>
        </p:txBody>
      </p:sp>
      <p:sp>
        <p:nvSpPr>
          <p:cNvPr id="27" name="Rectangle 26">
            <a:extLst>
              <a:ext uri="{FF2B5EF4-FFF2-40B4-BE49-F238E27FC236}">
                <a16:creationId xmlns:a16="http://schemas.microsoft.com/office/drawing/2014/main" id="{ADBFEBCB-07D6-F1FB-AC4F-09B2B2BDEAAA}"/>
              </a:ext>
            </a:extLst>
          </p:cNvPr>
          <p:cNvSpPr/>
          <p:nvPr/>
        </p:nvSpPr>
        <p:spPr bwMode="auto">
          <a:xfrm>
            <a:off x="611560" y="5733256"/>
            <a:ext cx="2376264" cy="50405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Spatial</a:t>
            </a:r>
          </a:p>
        </p:txBody>
      </p:sp>
      <p:sp>
        <p:nvSpPr>
          <p:cNvPr id="2" name="Rectangle 1">
            <a:extLst>
              <a:ext uri="{FF2B5EF4-FFF2-40B4-BE49-F238E27FC236}">
                <a16:creationId xmlns:a16="http://schemas.microsoft.com/office/drawing/2014/main" id="{B117F3EF-C52E-A72C-8A84-DC015E1AE2E3}"/>
              </a:ext>
            </a:extLst>
          </p:cNvPr>
          <p:cNvSpPr/>
          <p:nvPr/>
        </p:nvSpPr>
        <p:spPr bwMode="auto">
          <a:xfrm>
            <a:off x="605632" y="1026248"/>
            <a:ext cx="2376264" cy="211472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i="1" dirty="0"/>
              <a:t>New applications operate  on </a:t>
            </a:r>
            <a:r>
              <a:rPr lang="en-US" sz="2800" i="1" dirty="0">
                <a:solidFill>
                  <a:srgbClr val="FF0000"/>
                </a:solidFill>
              </a:rPr>
              <a:t>big data!</a:t>
            </a:r>
            <a:endParaRPr kumimoji="0" lang="en-US" sz="2800" b="1" i="1" u="none" strike="noStrike" cap="none" normalizeH="0" baseline="0" dirty="0">
              <a:ln>
                <a:noFill/>
              </a:ln>
              <a:solidFill>
                <a:srgbClr val="FF0000"/>
              </a:solidFill>
              <a:effectLst/>
              <a:latin typeface="Arial" charset="0"/>
            </a:endParaRPr>
          </a:p>
        </p:txBody>
      </p:sp>
      <p:pic>
        <p:nvPicPr>
          <p:cNvPr id="6" name="Picture 5">
            <a:extLst>
              <a:ext uri="{FF2B5EF4-FFF2-40B4-BE49-F238E27FC236}">
                <a16:creationId xmlns:a16="http://schemas.microsoft.com/office/drawing/2014/main" id="{C85C3C0E-7F00-DEAA-0E61-1E129D6541B1}"/>
              </a:ext>
            </a:extLst>
          </p:cNvPr>
          <p:cNvPicPr>
            <a:picLocks noChangeAspect="1"/>
          </p:cNvPicPr>
          <p:nvPr/>
        </p:nvPicPr>
        <p:blipFill>
          <a:blip r:embed="rId3"/>
          <a:stretch>
            <a:fillRect/>
          </a:stretch>
        </p:blipFill>
        <p:spPr>
          <a:xfrm>
            <a:off x="3851920" y="1026248"/>
            <a:ext cx="5259905" cy="5309063"/>
          </a:xfrm>
          <a:prstGeom prst="rect">
            <a:avLst/>
          </a:prstGeom>
        </p:spPr>
      </p:pic>
      <p:sp>
        <p:nvSpPr>
          <p:cNvPr id="4" name="Slide Number Placeholder 3">
            <a:extLst>
              <a:ext uri="{FF2B5EF4-FFF2-40B4-BE49-F238E27FC236}">
                <a16:creationId xmlns:a16="http://schemas.microsoft.com/office/drawing/2014/main" id="{6E91A455-E304-417E-CBD8-41F52FBA78C5}"/>
              </a:ext>
            </a:extLst>
          </p:cNvPr>
          <p:cNvSpPr>
            <a:spLocks noGrp="1"/>
          </p:cNvSpPr>
          <p:nvPr>
            <p:ph type="sldNum" sz="quarter" idx="12"/>
          </p:nvPr>
        </p:nvSpPr>
        <p:spPr/>
        <p:txBody>
          <a:bodyPr/>
          <a:lstStyle/>
          <a:p>
            <a:fld id="{7DDC6E19-E111-4960-B4D1-A336F8663A94}" type="slidenum">
              <a:rPr lang="en-US" smtClean="0"/>
              <a:pPr/>
              <a:t>5</a:t>
            </a:fld>
            <a:endParaRPr lang="en-US" dirty="0"/>
          </a:p>
        </p:txBody>
      </p:sp>
    </p:spTree>
    <p:extLst>
      <p:ext uri="{BB962C8B-B14F-4D97-AF65-F5344CB8AC3E}">
        <p14:creationId xmlns:p14="http://schemas.microsoft.com/office/powerpoint/2010/main" val="12227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1">
            <a:extLst>
              <a:ext uri="{FF2B5EF4-FFF2-40B4-BE49-F238E27FC236}">
                <a16:creationId xmlns:a16="http://schemas.microsoft.com/office/drawing/2014/main" id="{50FAD2AB-3242-4EA3-8626-03ECFEC179FE}"/>
              </a:ext>
            </a:extLst>
          </p:cNvPr>
          <p:cNvSpPr>
            <a:spLocks noChangeArrowheads="1"/>
          </p:cNvSpPr>
          <p:nvPr/>
        </p:nvSpPr>
        <p:spPr bwMode="auto">
          <a:xfrm>
            <a:off x="215516" y="4437112"/>
            <a:ext cx="8712968" cy="1603135"/>
          </a:xfrm>
          <a:prstGeom prst="rect">
            <a:avLst/>
          </a:prstGeom>
          <a:solidFill>
            <a:schemeClr val="accent1"/>
          </a:solidFill>
          <a:ln w="381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3600">
              <a:solidFill>
                <a:schemeClr val="tx2"/>
              </a:solidFill>
            </a:endParaRPr>
          </a:p>
        </p:txBody>
      </p:sp>
      <p:sp>
        <p:nvSpPr>
          <p:cNvPr id="3" name="Content Placeholder 2">
            <a:extLst>
              <a:ext uri="{FF2B5EF4-FFF2-40B4-BE49-F238E27FC236}">
                <a16:creationId xmlns:a16="http://schemas.microsoft.com/office/drawing/2014/main" id="{76DB8D29-14DE-4BEC-9BC9-63B66547B17F}"/>
              </a:ext>
            </a:extLst>
          </p:cNvPr>
          <p:cNvSpPr>
            <a:spLocks noGrp="1"/>
          </p:cNvSpPr>
          <p:nvPr>
            <p:ph idx="1"/>
          </p:nvPr>
        </p:nvSpPr>
        <p:spPr>
          <a:xfrm>
            <a:off x="251520" y="908050"/>
            <a:ext cx="8712968" cy="2520950"/>
          </a:xfrm>
        </p:spPr>
        <p:txBody>
          <a:bodyPr/>
          <a:lstStyle/>
          <a:p>
            <a:pPr marL="514350" indent="-514350"/>
            <a:r>
              <a:rPr lang="en-US" altLang="en-US" sz="2800" b="1" dirty="0">
                <a:ea typeface="ＭＳ Ｐゴシック" panose="020B0600070205080204" pitchFamily="34" charset="-128"/>
              </a:rPr>
              <a:t>Characteristics:</a:t>
            </a:r>
          </a:p>
          <a:p>
            <a:pPr marL="914400" lvl="1" indent="-514350"/>
            <a:r>
              <a:rPr lang="en-US" altLang="en-US" sz="2000" b="1" dirty="0">
                <a:ea typeface="ＭＳ Ｐゴシック" panose="020B0600070205080204" pitchFamily="34" charset="-128"/>
              </a:rPr>
              <a:t>Size (Volume): </a:t>
            </a:r>
            <a:r>
              <a:rPr lang="en-US" altLang="en-US" sz="2000" dirty="0">
                <a:ea typeface="ＭＳ Ｐゴシック" panose="020B0600070205080204" pitchFamily="34" charset="-128"/>
              </a:rPr>
              <a:t>from a few </a:t>
            </a:r>
            <a:r>
              <a:rPr lang="en-US" altLang="en-US" sz="2000" b="1" dirty="0">
                <a:ea typeface="ＭＳ Ｐゴシック" panose="020B0600070205080204" pitchFamily="34" charset="-128"/>
              </a:rPr>
              <a:t>tens of terabytes </a:t>
            </a:r>
            <a:r>
              <a:rPr lang="en-US" altLang="en-US" sz="2000" dirty="0">
                <a:ea typeface="ＭＳ Ｐゴシック" panose="020B0600070205080204" pitchFamily="34" charset="-128"/>
              </a:rPr>
              <a:t>to many </a:t>
            </a:r>
            <a:r>
              <a:rPr lang="en-US" altLang="en-US" sz="2000" b="1" dirty="0">
                <a:ea typeface="ＭＳ Ｐゴシック" panose="020B0600070205080204" pitchFamily="34" charset="-128"/>
              </a:rPr>
              <a:t>petabytes</a:t>
            </a:r>
            <a:r>
              <a:rPr lang="en-US" altLang="en-US" sz="2000" dirty="0">
                <a:ea typeface="ＭＳ Ｐゴシック" panose="020B0600070205080204" pitchFamily="34" charset="-128"/>
              </a:rPr>
              <a:t> in a single database.</a:t>
            </a:r>
          </a:p>
          <a:p>
            <a:pPr marL="914400" lvl="1" indent="-514350"/>
            <a:r>
              <a:rPr lang="en-US" altLang="en-US" sz="2000" b="1" dirty="0">
                <a:ea typeface="ＭＳ Ｐゴシック" panose="020B0600070205080204" pitchFamily="34" charset="-128"/>
              </a:rPr>
              <a:t>Data model (Variety): </a:t>
            </a:r>
            <a:r>
              <a:rPr lang="en-US" altLang="en-US" sz="2000" i="1" dirty="0">
                <a:ea typeface="ＭＳ Ｐゴシック" panose="020B0600070205080204" pitchFamily="34" charset="-128"/>
              </a:rPr>
              <a:t>structured</a:t>
            </a:r>
            <a:r>
              <a:rPr lang="en-US" altLang="en-US" sz="2000" dirty="0">
                <a:ea typeface="ＭＳ Ｐゴシック" panose="020B0600070205080204" pitchFamily="34" charset="-128"/>
              </a:rPr>
              <a:t> (relational, tabular), </a:t>
            </a:r>
            <a:r>
              <a:rPr lang="en-US" altLang="en-US" sz="2000" i="1" dirty="0">
                <a:ea typeface="ＭＳ Ｐゴシック" panose="020B0600070205080204" pitchFamily="34" charset="-128"/>
              </a:rPr>
              <a:t>semi-structured</a:t>
            </a:r>
            <a:r>
              <a:rPr lang="en-US" altLang="en-US" sz="2000" dirty="0">
                <a:ea typeface="ＭＳ Ｐゴシック" panose="020B0600070205080204" pitchFamily="34" charset="-128"/>
              </a:rPr>
              <a:t> (JSON) or </a:t>
            </a:r>
            <a:r>
              <a:rPr lang="en-US" altLang="en-US" sz="2000" i="1" dirty="0">
                <a:ea typeface="ＭＳ Ｐゴシック" panose="020B0600070205080204" pitchFamily="34" charset="-128"/>
              </a:rPr>
              <a:t>unstructured data</a:t>
            </a:r>
            <a:r>
              <a:rPr lang="en-US" altLang="en-US" sz="2000" dirty="0">
                <a:ea typeface="ＭＳ Ｐゴシック" panose="020B0600070205080204" pitchFamily="34" charset="-128"/>
              </a:rPr>
              <a:t> (Web &amp; log files).</a:t>
            </a:r>
          </a:p>
          <a:p>
            <a:pPr marL="914400" lvl="1" indent="-514350"/>
            <a:r>
              <a:rPr lang="en-US" altLang="en-US" sz="2000" b="1" dirty="0">
                <a:ea typeface="ＭＳ Ｐゴシック" panose="020B0600070205080204" pitchFamily="34" charset="-128"/>
              </a:rPr>
              <a:t>Update Rate (Velocity): </a:t>
            </a:r>
            <a:r>
              <a:rPr lang="en-US" altLang="en-US" sz="2000" dirty="0">
                <a:ea typeface="ＭＳ Ｐゴシック" panose="020B0600070205080204" pitchFamily="34" charset="-128"/>
              </a:rPr>
              <a:t>second to minute granularity.</a:t>
            </a:r>
          </a:p>
          <a:p>
            <a:pPr marL="914400" lvl="1" indent="-514350"/>
            <a:endParaRPr lang="en-US" altLang="en-US" sz="2000" dirty="0">
              <a:ea typeface="ＭＳ Ｐゴシック" panose="020B0600070205080204" pitchFamily="34" charset="-128"/>
            </a:endParaRPr>
          </a:p>
          <a:p>
            <a:pPr marL="0" indent="0" algn="ctr">
              <a:buNone/>
            </a:pPr>
            <a:r>
              <a:rPr lang="en-US" altLang="en-US" sz="2400" i="1" dirty="0">
                <a:ea typeface="ＭＳ Ｐゴシック" panose="020B0600070205080204" pitchFamily="34" charset="-128"/>
              </a:rPr>
              <a:t>Big Data is data that does not Fit In Excel! </a:t>
            </a:r>
            <a:r>
              <a:rPr lang="en-US" altLang="en-US" sz="2400" b="1" dirty="0">
                <a:ea typeface="ＭＳ Ｐゴシック" panose="020B0600070205080204" pitchFamily="34" charset="-128"/>
                <a:sym typeface="Wingdings" panose="05000000000000000000" pitchFamily="2" charset="2"/>
              </a:rPr>
              <a:t></a:t>
            </a:r>
          </a:p>
          <a:p>
            <a:pPr marL="0" lvl="0" indent="0">
              <a:buNone/>
            </a:pPr>
            <a:endParaRPr lang="en-US" altLang="en-US" i="1" dirty="0">
              <a:solidFill>
                <a:srgbClr val="000000"/>
              </a:solidFill>
              <a:ea typeface="ＭＳ Ｐゴシック" panose="020B0600070205080204" pitchFamily="34" charset="-128"/>
            </a:endParaRPr>
          </a:p>
          <a:p>
            <a:pPr lvl="0"/>
            <a:r>
              <a:rPr lang="en-US" altLang="en-US" i="1" dirty="0">
                <a:solidFill>
                  <a:srgbClr val="000000"/>
                </a:solidFill>
                <a:ea typeface="ＭＳ Ｐゴシック" panose="020B0600070205080204" pitchFamily="34" charset="-128"/>
              </a:rPr>
              <a:t>Big Data is data </a:t>
            </a:r>
            <a:r>
              <a:rPr lang="en-US" altLang="en-US" b="1" i="1" dirty="0">
                <a:solidFill>
                  <a:srgbClr val="000000"/>
                </a:solidFill>
                <a:ea typeface="ＭＳ Ｐゴシック" panose="020B0600070205080204" pitchFamily="34" charset="-128"/>
              </a:rPr>
              <a:t>large enough </a:t>
            </a:r>
            <a:r>
              <a:rPr lang="en-US" altLang="en-US" i="1" dirty="0">
                <a:solidFill>
                  <a:srgbClr val="000000"/>
                </a:solidFill>
                <a:ea typeface="ＭＳ Ｐゴシック" panose="020B0600070205080204" pitchFamily="34" charset="-128"/>
              </a:rPr>
              <a:t>to </a:t>
            </a:r>
            <a:r>
              <a:rPr lang="en-US" altLang="en-US" b="1" i="1" dirty="0">
                <a:solidFill>
                  <a:srgbClr val="000000"/>
                </a:solidFill>
                <a:ea typeface="ＭＳ Ｐゴシック" panose="020B0600070205080204" pitchFamily="34" charset="-128"/>
              </a:rPr>
              <a:t>challenge</a:t>
            </a:r>
            <a:r>
              <a:rPr lang="en-US" altLang="en-US" i="1" dirty="0">
                <a:solidFill>
                  <a:srgbClr val="000000"/>
                </a:solidFill>
                <a:ea typeface="ＭＳ Ｐゴシック" panose="020B0600070205080204" pitchFamily="34" charset="-128"/>
              </a:rPr>
              <a:t> our computational resources for </a:t>
            </a:r>
            <a:r>
              <a:rPr lang="en-US" altLang="en-US" b="1" i="1" dirty="0">
                <a:solidFill>
                  <a:srgbClr val="000000"/>
                </a:solidFill>
                <a:ea typeface="ＭＳ Ｐゴシック" panose="020B0600070205080204" pitchFamily="34" charset="-128"/>
              </a:rPr>
              <a:t>processing</a:t>
            </a:r>
            <a:r>
              <a:rPr lang="en-US" altLang="en-US" i="1" dirty="0">
                <a:solidFill>
                  <a:srgbClr val="000000"/>
                </a:solidFill>
                <a:ea typeface="ＭＳ Ｐゴシック" panose="020B0600070205080204" pitchFamily="34" charset="-128"/>
              </a:rPr>
              <a:t> and </a:t>
            </a:r>
            <a:r>
              <a:rPr lang="en-US" altLang="en-US" b="1" i="1" dirty="0">
                <a:solidFill>
                  <a:srgbClr val="000000"/>
                </a:solidFill>
                <a:ea typeface="ＭＳ Ｐゴシック" panose="020B0600070205080204" pitchFamily="34" charset="-128"/>
              </a:rPr>
              <a:t>storage</a:t>
            </a:r>
            <a:r>
              <a:rPr lang="en-US" altLang="en-US" i="1" dirty="0">
                <a:solidFill>
                  <a:srgbClr val="000000"/>
                </a:solidFill>
                <a:ea typeface="ＭＳ Ｐゴシック" panose="020B0600070205080204" pitchFamily="34" charset="-128"/>
              </a:rPr>
              <a:t>.</a:t>
            </a:r>
          </a:p>
          <a:p>
            <a:pPr marL="0" indent="0" algn="ctr">
              <a:buNone/>
            </a:pPr>
            <a:endParaRPr lang="en-US" altLang="en-US" sz="2400" dirty="0">
              <a:ea typeface="ＭＳ Ｐゴシック" panose="020B0600070205080204" pitchFamily="34" charset="-128"/>
            </a:endParaRPr>
          </a:p>
        </p:txBody>
      </p:sp>
      <p:sp>
        <p:nvSpPr>
          <p:cNvPr id="2" name="Title 1">
            <a:extLst>
              <a:ext uri="{FF2B5EF4-FFF2-40B4-BE49-F238E27FC236}">
                <a16:creationId xmlns:a16="http://schemas.microsoft.com/office/drawing/2014/main" id="{71DD66EB-8AA5-4AC9-A42F-0E487F0ADB09}"/>
              </a:ext>
            </a:extLst>
          </p:cNvPr>
          <p:cNvSpPr>
            <a:spLocks noGrp="1"/>
          </p:cNvSpPr>
          <p:nvPr>
            <p:ph type="title"/>
          </p:nvPr>
        </p:nvSpPr>
        <p:spPr/>
        <p:txBody>
          <a:bodyPr>
            <a:normAutofit fontScale="90000"/>
          </a:bodyPr>
          <a:lstStyle/>
          <a:p>
            <a:pPr>
              <a:defRPr/>
            </a:pPr>
            <a:r>
              <a:rPr lang="en-US" altLang="en-US" dirty="0"/>
              <a:t>Big</a:t>
            </a:r>
            <a:r>
              <a:rPr lang="en-US" dirty="0"/>
              <a:t> </a:t>
            </a:r>
            <a:r>
              <a:rPr lang="en-US" altLang="en-US" dirty="0"/>
              <a:t>Data</a:t>
            </a:r>
          </a:p>
        </p:txBody>
      </p:sp>
      <p:pic>
        <p:nvPicPr>
          <p:cNvPr id="6" name="Picture 5">
            <a:extLst>
              <a:ext uri="{FF2B5EF4-FFF2-40B4-BE49-F238E27FC236}">
                <a16:creationId xmlns:a16="http://schemas.microsoft.com/office/drawing/2014/main" id="{CABE449C-7891-475F-5FC2-CDFB36371020}"/>
              </a:ext>
            </a:extLst>
          </p:cNvPr>
          <p:cNvPicPr>
            <a:picLocks noChangeAspect="1"/>
          </p:cNvPicPr>
          <p:nvPr/>
        </p:nvPicPr>
        <p:blipFill>
          <a:blip r:embed="rId3">
            <a:duotone>
              <a:prstClr val="black"/>
              <a:srgbClr val="008080">
                <a:tint val="45000"/>
                <a:satMod val="400000"/>
              </a:srgbClr>
            </a:duotone>
          </a:blip>
          <a:stretch>
            <a:fillRect/>
          </a:stretch>
        </p:blipFill>
        <p:spPr>
          <a:xfrm>
            <a:off x="7648907" y="3354841"/>
            <a:ext cx="756251" cy="756251"/>
          </a:xfrm>
          <a:prstGeom prst="rect">
            <a:avLst/>
          </a:prstGeom>
        </p:spPr>
      </p:pic>
      <p:sp>
        <p:nvSpPr>
          <p:cNvPr id="4" name="Slide Number Placeholder 3">
            <a:extLst>
              <a:ext uri="{FF2B5EF4-FFF2-40B4-BE49-F238E27FC236}">
                <a16:creationId xmlns:a16="http://schemas.microsoft.com/office/drawing/2014/main" id="{D36FCD87-5844-8EFD-683E-8D1696CF7830}"/>
              </a:ext>
            </a:extLst>
          </p:cNvPr>
          <p:cNvSpPr>
            <a:spLocks noGrp="1"/>
          </p:cNvSpPr>
          <p:nvPr>
            <p:ph type="sldNum" sz="quarter" idx="12"/>
          </p:nvPr>
        </p:nvSpPr>
        <p:spPr/>
        <p:txBody>
          <a:bodyPr/>
          <a:lstStyle/>
          <a:p>
            <a:fld id="{7DDC6E19-E111-4960-B4D1-A336F8663A94}" type="slidenum">
              <a:rPr lang="en-US" smtClean="0"/>
              <a:pPr/>
              <a:t>6</a:t>
            </a:fld>
            <a:endParaRPr lang="en-US" dirty="0"/>
          </a:p>
        </p:txBody>
      </p:sp>
    </p:spTree>
    <p:extLst>
      <p:ext uri="{BB962C8B-B14F-4D97-AF65-F5344CB8AC3E}">
        <p14:creationId xmlns:p14="http://schemas.microsoft.com/office/powerpoint/2010/main" val="8692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1C2C3A7-66CA-25B3-D267-7AC9AD365D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390" y="2068555"/>
            <a:ext cx="2277744" cy="22777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1BD190A-19CB-422D-883C-FDACF5BE166A}"/>
              </a:ext>
            </a:extLst>
          </p:cNvPr>
          <p:cNvSpPr/>
          <p:nvPr/>
        </p:nvSpPr>
        <p:spPr>
          <a:xfrm>
            <a:off x="411463" y="3654794"/>
            <a:ext cx="5688632" cy="1384995"/>
          </a:xfrm>
          <a:prstGeom prst="rect">
            <a:avLst/>
          </a:prstGeom>
        </p:spPr>
        <p:txBody>
          <a:bodyPr wrap="square">
            <a:spAutoFit/>
          </a:bodyPr>
          <a:lstStyle/>
          <a:p>
            <a:r>
              <a:rPr lang="en-US" sz="2800" b="0" i="1" dirty="0"/>
              <a:t>then you’d have a </a:t>
            </a:r>
            <a:r>
              <a:rPr lang="en-US" sz="2800" b="0" i="1" dirty="0">
                <a:solidFill>
                  <a:srgbClr val="A40000"/>
                </a:solidFill>
              </a:rPr>
              <a:t>stack of discs that can get you to the moon 49 times</a:t>
            </a:r>
            <a:r>
              <a:rPr lang="en-US" sz="2800" b="0" i="1" dirty="0"/>
              <a:t>…</a:t>
            </a:r>
          </a:p>
        </p:txBody>
      </p:sp>
      <p:sp>
        <p:nvSpPr>
          <p:cNvPr id="2" name="Content Placeholder 1">
            <a:extLst>
              <a:ext uri="{FF2B5EF4-FFF2-40B4-BE49-F238E27FC236}">
                <a16:creationId xmlns:a16="http://schemas.microsoft.com/office/drawing/2014/main" id="{B0E414CA-74D7-4238-9B9D-817CB9775AB3}"/>
              </a:ext>
            </a:extLst>
          </p:cNvPr>
          <p:cNvSpPr>
            <a:spLocks noGrp="1"/>
          </p:cNvSpPr>
          <p:nvPr>
            <p:ph idx="1"/>
          </p:nvPr>
        </p:nvSpPr>
        <p:spPr>
          <a:xfrm>
            <a:off x="251520" y="908050"/>
            <a:ext cx="8712968" cy="3313038"/>
          </a:xfrm>
        </p:spPr>
        <p:txBody>
          <a:bodyPr/>
          <a:lstStyle/>
          <a:p>
            <a:r>
              <a:rPr lang="en-US" dirty="0"/>
              <a:t>Forecast [IDC’24]:  Data will grow at a compound annual growth rate of 19.2% to reach more than </a:t>
            </a:r>
            <a:r>
              <a:rPr lang="en-US" b="1" dirty="0"/>
              <a:t>394 zettabytes </a:t>
            </a:r>
            <a:r>
              <a:rPr lang="en-US" dirty="0"/>
              <a:t>by 2028</a:t>
            </a:r>
          </a:p>
          <a:p>
            <a:endParaRPr lang="en-US" dirty="0"/>
          </a:p>
        </p:txBody>
      </p:sp>
      <p:pic>
        <p:nvPicPr>
          <p:cNvPr id="15" name="Picture 14">
            <a:extLst>
              <a:ext uri="{FF2B5EF4-FFF2-40B4-BE49-F238E27FC236}">
                <a16:creationId xmlns:a16="http://schemas.microsoft.com/office/drawing/2014/main" id="{356A8881-A8FE-B2DA-799D-DA70D99F0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560" y="1944502"/>
            <a:ext cx="2780928" cy="2780928"/>
          </a:xfrm>
          <a:prstGeom prst="rect">
            <a:avLst/>
          </a:prstGeom>
        </p:spPr>
      </p:pic>
      <p:sp>
        <p:nvSpPr>
          <p:cNvPr id="3" name="Title 2">
            <a:extLst>
              <a:ext uri="{FF2B5EF4-FFF2-40B4-BE49-F238E27FC236}">
                <a16:creationId xmlns:a16="http://schemas.microsoft.com/office/drawing/2014/main" id="{257DF4C4-60AB-452C-89E1-AD437A078B87}"/>
              </a:ext>
            </a:extLst>
          </p:cNvPr>
          <p:cNvSpPr>
            <a:spLocks noGrp="1"/>
          </p:cNvSpPr>
          <p:nvPr>
            <p:ph type="title"/>
          </p:nvPr>
        </p:nvSpPr>
        <p:spPr/>
        <p:txBody>
          <a:bodyPr/>
          <a:lstStyle/>
          <a:p>
            <a:r>
              <a:rPr lang="en-US" dirty="0"/>
              <a:t>Data storage</a:t>
            </a:r>
          </a:p>
        </p:txBody>
      </p:sp>
      <p:sp>
        <p:nvSpPr>
          <p:cNvPr id="8" name="Rectangle 7">
            <a:extLst>
              <a:ext uri="{FF2B5EF4-FFF2-40B4-BE49-F238E27FC236}">
                <a16:creationId xmlns:a16="http://schemas.microsoft.com/office/drawing/2014/main" id="{9DE1EA62-D0F5-4C39-A6F7-65BAF46B772B}"/>
              </a:ext>
            </a:extLst>
          </p:cNvPr>
          <p:cNvSpPr/>
          <p:nvPr/>
        </p:nvSpPr>
        <p:spPr>
          <a:xfrm>
            <a:off x="438799" y="2700687"/>
            <a:ext cx="5688632" cy="954107"/>
          </a:xfrm>
          <a:prstGeom prst="rect">
            <a:avLst/>
          </a:prstGeom>
        </p:spPr>
        <p:txBody>
          <a:bodyPr wrap="square">
            <a:spAutoFit/>
          </a:bodyPr>
          <a:lstStyle/>
          <a:p>
            <a:r>
              <a:rPr lang="en-US" sz="2800" b="0" i="1" dirty="0"/>
              <a:t>“If one were able to store </a:t>
            </a:r>
            <a:r>
              <a:rPr lang="en-US" sz="2800" i="1" dirty="0">
                <a:solidFill>
                  <a:srgbClr val="A40000"/>
                </a:solidFill>
              </a:rPr>
              <a:t>394 ZB </a:t>
            </a:r>
            <a:r>
              <a:rPr lang="en-US" sz="2800" b="0" i="1" dirty="0"/>
              <a:t>onto </a:t>
            </a:r>
            <a:r>
              <a:rPr lang="en-US" sz="2800" b="0" i="1" dirty="0" err="1"/>
              <a:t>BluRay</a:t>
            </a:r>
            <a:r>
              <a:rPr lang="en-US" sz="2800" b="0" i="1" dirty="0"/>
              <a:t> discs, </a:t>
            </a:r>
          </a:p>
        </p:txBody>
      </p:sp>
      <p:sp>
        <p:nvSpPr>
          <p:cNvPr id="4" name="Slide Number Placeholder 3">
            <a:extLst>
              <a:ext uri="{FF2B5EF4-FFF2-40B4-BE49-F238E27FC236}">
                <a16:creationId xmlns:a16="http://schemas.microsoft.com/office/drawing/2014/main" id="{A3CCCCE6-5616-A1E5-8F55-CF208B67DA67}"/>
              </a:ext>
            </a:extLst>
          </p:cNvPr>
          <p:cNvSpPr>
            <a:spLocks noGrp="1"/>
          </p:cNvSpPr>
          <p:nvPr>
            <p:ph type="sldNum" sz="quarter" idx="12"/>
          </p:nvPr>
        </p:nvSpPr>
        <p:spPr/>
        <p:txBody>
          <a:bodyPr/>
          <a:lstStyle/>
          <a:p>
            <a:fld id="{7DDC6E19-E111-4960-B4D1-A336F8663A94}" type="slidenum">
              <a:rPr lang="en-US" smtClean="0"/>
              <a:pPr/>
              <a:t>7</a:t>
            </a:fld>
            <a:endParaRPr lang="en-US" dirty="0"/>
          </a:p>
        </p:txBody>
      </p:sp>
      <p:sp>
        <p:nvSpPr>
          <p:cNvPr id="5" name="Rectangle 4">
            <a:extLst>
              <a:ext uri="{FF2B5EF4-FFF2-40B4-BE49-F238E27FC236}">
                <a16:creationId xmlns:a16="http://schemas.microsoft.com/office/drawing/2014/main" id="{8F9D54F9-4357-D5A3-CD7B-8E76D3238BB7}"/>
              </a:ext>
            </a:extLst>
          </p:cNvPr>
          <p:cNvSpPr/>
          <p:nvPr/>
        </p:nvSpPr>
        <p:spPr>
          <a:xfrm>
            <a:off x="438798" y="4941838"/>
            <a:ext cx="8021633" cy="954107"/>
          </a:xfrm>
          <a:prstGeom prst="rect">
            <a:avLst/>
          </a:prstGeom>
        </p:spPr>
        <p:txBody>
          <a:bodyPr wrap="square">
            <a:spAutoFit/>
          </a:bodyPr>
          <a:lstStyle/>
          <a:p>
            <a:r>
              <a:rPr lang="en-US" sz="2800" b="0" i="1" dirty="0"/>
              <a:t>or </a:t>
            </a:r>
            <a:r>
              <a:rPr lang="en-US" sz="2800" b="0" i="1" dirty="0">
                <a:solidFill>
                  <a:srgbClr val="A40000"/>
                </a:solidFill>
              </a:rPr>
              <a:t>can  circle the Earth approximately 472 times </a:t>
            </a:r>
            <a:r>
              <a:rPr lang="en-US" sz="2800" b="0" i="1" dirty="0"/>
              <a:t>…”</a:t>
            </a:r>
          </a:p>
        </p:txBody>
      </p:sp>
      <p:pic>
        <p:nvPicPr>
          <p:cNvPr id="13" name="Picture 12">
            <a:extLst>
              <a:ext uri="{FF2B5EF4-FFF2-40B4-BE49-F238E27FC236}">
                <a16:creationId xmlns:a16="http://schemas.microsoft.com/office/drawing/2014/main" id="{F615302B-F22F-6FA7-D75C-870409CFF0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3560" y="1944502"/>
            <a:ext cx="2780928" cy="2780928"/>
          </a:xfrm>
          <a:prstGeom prst="rect">
            <a:avLst/>
          </a:prstGeom>
        </p:spPr>
      </p:pic>
    </p:spTree>
    <p:extLst>
      <p:ext uri="{BB962C8B-B14F-4D97-AF65-F5344CB8AC3E}">
        <p14:creationId xmlns:p14="http://schemas.microsoft.com/office/powerpoint/2010/main" val="113334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BD824-B4C3-0BDD-9E63-D6BE3A6C84E2}"/>
              </a:ext>
            </a:extLst>
          </p:cNvPr>
          <p:cNvSpPr>
            <a:spLocks noGrp="1"/>
          </p:cNvSpPr>
          <p:nvPr>
            <p:ph idx="1"/>
          </p:nvPr>
        </p:nvSpPr>
        <p:spPr>
          <a:xfrm>
            <a:off x="251520" y="908050"/>
            <a:ext cx="4824536" cy="5223950"/>
          </a:xfrm>
        </p:spPr>
        <p:txBody>
          <a:bodyPr/>
          <a:lstStyle/>
          <a:p>
            <a:r>
              <a:rPr lang="en-US" dirty="0"/>
              <a:t>Organizations collect </a:t>
            </a:r>
            <a:r>
              <a:rPr lang="en-US" b="1" dirty="0"/>
              <a:t>more than they can!</a:t>
            </a:r>
          </a:p>
          <a:p>
            <a:pPr lvl="1"/>
            <a:r>
              <a:rPr lang="en-US" i="1" dirty="0"/>
              <a:t>probably they do not know what the “needles” look like</a:t>
            </a:r>
          </a:p>
          <a:p>
            <a:pPr lvl="2"/>
            <a:endParaRPr lang="en-US" i="1" dirty="0"/>
          </a:p>
          <a:p>
            <a:r>
              <a:rPr lang="en-US" dirty="0"/>
              <a:t>Hard to </a:t>
            </a:r>
            <a:r>
              <a:rPr lang="en-US" b="1" dirty="0"/>
              <a:t>figure out </a:t>
            </a:r>
            <a:r>
              <a:rPr lang="en-US" dirty="0"/>
              <a:t>the data and its use (applications)</a:t>
            </a:r>
          </a:p>
          <a:p>
            <a:endParaRPr lang="en-US" dirty="0"/>
          </a:p>
          <a:p>
            <a:r>
              <a:rPr lang="en-US" dirty="0"/>
              <a:t>Costly to </a:t>
            </a:r>
            <a:r>
              <a:rPr lang="en-US" b="1" dirty="0"/>
              <a:t>transform</a:t>
            </a:r>
            <a:r>
              <a:rPr lang="en-US" dirty="0"/>
              <a:t> the data into value (operators)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38B7B86-4C25-EB57-4B61-AAD1E9CBBDB2}"/>
              </a:ext>
            </a:extLst>
          </p:cNvPr>
          <p:cNvSpPr>
            <a:spLocks noGrp="1"/>
          </p:cNvSpPr>
          <p:nvPr>
            <p:ph type="title"/>
          </p:nvPr>
        </p:nvSpPr>
        <p:spPr/>
        <p:txBody>
          <a:bodyPr/>
          <a:lstStyle/>
          <a:p>
            <a:r>
              <a:rPr lang="en-US" dirty="0"/>
              <a:t>Challenges</a:t>
            </a:r>
          </a:p>
        </p:txBody>
      </p:sp>
      <p:pic>
        <p:nvPicPr>
          <p:cNvPr id="8" name="Picture 7">
            <a:extLst>
              <a:ext uri="{FF2B5EF4-FFF2-40B4-BE49-F238E27FC236}">
                <a16:creationId xmlns:a16="http://schemas.microsoft.com/office/drawing/2014/main" id="{F429EA66-4438-A84F-D0D1-F3C7F248C3CF}"/>
              </a:ext>
            </a:extLst>
          </p:cNvPr>
          <p:cNvPicPr>
            <a:picLocks noChangeAspect="1"/>
          </p:cNvPicPr>
          <p:nvPr/>
        </p:nvPicPr>
        <p:blipFill>
          <a:blip r:embed="rId3"/>
          <a:stretch>
            <a:fillRect/>
          </a:stretch>
        </p:blipFill>
        <p:spPr>
          <a:xfrm>
            <a:off x="5076056" y="1449288"/>
            <a:ext cx="3931129" cy="3931129"/>
          </a:xfrm>
          <a:prstGeom prst="rect">
            <a:avLst/>
          </a:prstGeom>
        </p:spPr>
      </p:pic>
      <p:grpSp>
        <p:nvGrpSpPr>
          <p:cNvPr id="7" name="Group 6">
            <a:extLst>
              <a:ext uri="{FF2B5EF4-FFF2-40B4-BE49-F238E27FC236}">
                <a16:creationId xmlns:a16="http://schemas.microsoft.com/office/drawing/2014/main" id="{EFB0E339-4F9D-B7BA-3394-12541D83CB9A}"/>
              </a:ext>
            </a:extLst>
          </p:cNvPr>
          <p:cNvGrpSpPr/>
          <p:nvPr/>
        </p:nvGrpSpPr>
        <p:grpSpPr>
          <a:xfrm>
            <a:off x="5220072" y="1732561"/>
            <a:ext cx="2376264" cy="1610892"/>
            <a:chOff x="5220072" y="1732561"/>
            <a:chExt cx="2376264" cy="1610892"/>
          </a:xfrm>
        </p:grpSpPr>
        <p:sp>
          <p:nvSpPr>
            <p:cNvPr id="9" name="Rectangle 8">
              <a:extLst>
                <a:ext uri="{FF2B5EF4-FFF2-40B4-BE49-F238E27FC236}">
                  <a16:creationId xmlns:a16="http://schemas.microsoft.com/office/drawing/2014/main" id="{88E9C258-BB21-4B48-ACA5-85212D24AE9F}"/>
                </a:ext>
              </a:extLst>
            </p:cNvPr>
            <p:cNvSpPr/>
            <p:nvPr/>
          </p:nvSpPr>
          <p:spPr bwMode="auto">
            <a:xfrm>
              <a:off x="5220072" y="1732561"/>
              <a:ext cx="2376264" cy="504056"/>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Data Scientist</a:t>
              </a:r>
              <a:endParaRPr kumimoji="0" lang="en-US" sz="2400" b="1" i="0" u="none" strike="noStrike" cap="none" normalizeH="0" baseline="0" dirty="0">
                <a:ln>
                  <a:noFill/>
                </a:ln>
                <a:solidFill>
                  <a:schemeClr val="tx2"/>
                </a:solidFill>
                <a:effectLst/>
                <a:latin typeface="Arial" charset="0"/>
              </a:endParaRPr>
            </a:p>
          </p:txBody>
        </p:sp>
        <p:cxnSp>
          <p:nvCxnSpPr>
            <p:cNvPr id="11" name="Straight Arrow Connector 10">
              <a:extLst>
                <a:ext uri="{FF2B5EF4-FFF2-40B4-BE49-F238E27FC236}">
                  <a16:creationId xmlns:a16="http://schemas.microsoft.com/office/drawing/2014/main" id="{82E75ACC-09E2-EDE2-ADE2-4A559EBCB94D}"/>
                </a:ext>
              </a:extLst>
            </p:cNvPr>
            <p:cNvCxnSpPr>
              <a:cxnSpLocks/>
              <a:stCxn id="9" idx="2"/>
            </p:cNvCxnSpPr>
            <p:nvPr/>
          </p:nvCxnSpPr>
          <p:spPr bwMode="auto">
            <a:xfrm>
              <a:off x="6408204" y="2236617"/>
              <a:ext cx="396044" cy="1106836"/>
            </a:xfrm>
            <a:prstGeom prst="straightConnector1">
              <a:avLst/>
            </a:prstGeom>
            <a:noFill/>
            <a:ln w="57150" cap="flat" cmpd="sng" algn="ctr">
              <a:solidFill>
                <a:srgbClr val="C00000"/>
              </a:solidFill>
              <a:prstDash val="solid"/>
              <a:round/>
              <a:headEnd type="none" w="med" len="med"/>
              <a:tailEnd type="triangle"/>
            </a:ln>
            <a:effectLst/>
          </p:spPr>
        </p:cxnSp>
      </p:grpSp>
      <p:sp>
        <p:nvSpPr>
          <p:cNvPr id="6" name="TextBox 5">
            <a:extLst>
              <a:ext uri="{FF2B5EF4-FFF2-40B4-BE49-F238E27FC236}">
                <a16:creationId xmlns:a16="http://schemas.microsoft.com/office/drawing/2014/main" id="{BFD6B9CF-EB6F-3A7F-285F-836BFCE334BC}"/>
              </a:ext>
            </a:extLst>
          </p:cNvPr>
          <p:cNvSpPr txBox="1"/>
          <p:nvPr/>
        </p:nvSpPr>
        <p:spPr bwMode="auto">
          <a:xfrm>
            <a:off x="250017" y="5517232"/>
            <a:ext cx="8637527" cy="119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eaLnBrk="0" hangingPunct="0">
              <a:spcBef>
                <a:spcPct val="20000"/>
              </a:spcBef>
              <a:buChar char="•"/>
              <a:defRPr sz="2800" i="1">
                <a:solidFill>
                  <a:schemeClr val="tx1"/>
                </a:solidFill>
                <a:latin typeface="+mn-lt"/>
                <a:ea typeface="ＭＳ Ｐゴシック" charset="0"/>
                <a:cs typeface="ＭＳ Ｐゴシック" charset="0"/>
              </a:defRPr>
            </a:lvl1pPr>
            <a:lvl2pPr marL="742950" lvl="1" indent="-285750" eaLnBrk="0" hangingPunct="0">
              <a:spcBef>
                <a:spcPct val="20000"/>
              </a:spcBef>
              <a:buChar char="–"/>
              <a:defRPr sz="2400">
                <a:solidFill>
                  <a:schemeClr val="tx1"/>
                </a:solidFill>
                <a:latin typeface="+mn-lt"/>
                <a:ea typeface="ＭＳ Ｐゴシック" charset="0"/>
              </a:defRPr>
            </a:lvl2pPr>
            <a:lvl3pPr marL="1143000" lvl="2" indent="-228600" eaLnBrk="0" hangingPunct="0">
              <a:spcBef>
                <a:spcPct val="20000"/>
              </a:spcBef>
              <a:buChar char="•"/>
              <a:defRPr sz="2000" i="1">
                <a:solidFill>
                  <a:schemeClr val="tx1"/>
                </a:solidFill>
                <a:latin typeface="+mn-lt"/>
                <a:ea typeface="ＭＳ Ｐゴシック" charset="0"/>
              </a:defRPr>
            </a:lvl3pPr>
            <a:lvl4pPr marL="1600200" indent="-228600" eaLnBrk="0" hangingPunct="0">
              <a:spcBef>
                <a:spcPct val="20000"/>
              </a:spcBef>
              <a:buChar char="–"/>
              <a:defRPr sz="1800">
                <a:solidFill>
                  <a:schemeClr val="tx1"/>
                </a:solidFill>
                <a:latin typeface="+mn-lt"/>
                <a:ea typeface="ＭＳ Ｐゴシック" charset="0"/>
              </a:defRPr>
            </a:lvl4pPr>
            <a:lvl5pPr marL="2057400" indent="-228600" eaLnBrk="0" hangingPunct="0">
              <a:spcBef>
                <a:spcPct val="20000"/>
              </a:spcBef>
              <a:buChar char="»"/>
              <a:defRPr sz="1800">
                <a:solidFill>
                  <a:schemeClr val="tx1"/>
                </a:solidFill>
                <a:latin typeface="+mn-lt"/>
                <a:ea typeface="ＭＳ Ｐゴシック" charset="0"/>
              </a:defRPr>
            </a:lvl5pPr>
            <a:lvl6pPr marL="2514600" indent="-228600" fontAlgn="base">
              <a:spcBef>
                <a:spcPct val="20000"/>
              </a:spcBef>
              <a:spcAft>
                <a:spcPct val="0"/>
              </a:spcAft>
              <a:buChar char="»"/>
              <a:defRPr sz="2000">
                <a:solidFill>
                  <a:schemeClr val="tx1"/>
                </a:solidFill>
                <a:latin typeface="+mn-lt"/>
              </a:defRPr>
            </a:lvl6pPr>
            <a:lvl7pPr marL="2971800" indent="-228600" fontAlgn="base">
              <a:spcBef>
                <a:spcPct val="20000"/>
              </a:spcBef>
              <a:spcAft>
                <a:spcPct val="0"/>
              </a:spcAft>
              <a:buChar char="»"/>
              <a:defRPr sz="2000">
                <a:solidFill>
                  <a:schemeClr val="tx1"/>
                </a:solidFill>
                <a:latin typeface="+mn-lt"/>
              </a:defRPr>
            </a:lvl7pPr>
            <a:lvl8pPr marL="3429000" indent="-228600" fontAlgn="base">
              <a:spcBef>
                <a:spcPct val="20000"/>
              </a:spcBef>
              <a:spcAft>
                <a:spcPct val="0"/>
              </a:spcAft>
              <a:buChar char="»"/>
              <a:defRPr sz="2000">
                <a:solidFill>
                  <a:schemeClr val="tx1"/>
                </a:solidFill>
                <a:latin typeface="+mn-lt"/>
              </a:defRPr>
            </a:lvl8pPr>
            <a:lvl9pPr marL="3886200" indent="-228600" fontAlgn="base">
              <a:spcBef>
                <a:spcPct val="20000"/>
              </a:spcBef>
              <a:spcAft>
                <a:spcPct val="0"/>
              </a:spcAft>
              <a:buChar char="»"/>
              <a:defRPr sz="2000">
                <a:solidFill>
                  <a:schemeClr val="tx1"/>
                </a:solidFill>
                <a:latin typeface="+mn-lt"/>
              </a:defRPr>
            </a:lvl9pPr>
          </a:lstStyle>
          <a:p>
            <a:r>
              <a:rPr lang="en-US" b="0" i="0" dirty="0"/>
              <a:t>Expensive to </a:t>
            </a:r>
            <a:r>
              <a:rPr lang="en-US" i="0" dirty="0"/>
              <a:t>store</a:t>
            </a:r>
            <a:r>
              <a:rPr lang="en-US" b="0" i="0" dirty="0"/>
              <a:t> and </a:t>
            </a:r>
            <a:r>
              <a:rPr lang="en-US" i="0" dirty="0"/>
              <a:t>transfer</a:t>
            </a:r>
            <a:r>
              <a:rPr lang="en-US" b="0" i="0" dirty="0"/>
              <a:t> the data (storage &amp; indexing)</a:t>
            </a:r>
          </a:p>
        </p:txBody>
      </p:sp>
      <p:sp>
        <p:nvSpPr>
          <p:cNvPr id="4" name="Slide Number Placeholder 3">
            <a:extLst>
              <a:ext uri="{FF2B5EF4-FFF2-40B4-BE49-F238E27FC236}">
                <a16:creationId xmlns:a16="http://schemas.microsoft.com/office/drawing/2014/main" id="{B2BEA931-6439-DB0A-4CAA-799EE751A8F6}"/>
              </a:ext>
            </a:extLst>
          </p:cNvPr>
          <p:cNvSpPr>
            <a:spLocks noGrp="1"/>
          </p:cNvSpPr>
          <p:nvPr>
            <p:ph type="sldNum" sz="quarter" idx="12"/>
          </p:nvPr>
        </p:nvSpPr>
        <p:spPr/>
        <p:txBody>
          <a:bodyPr/>
          <a:lstStyle/>
          <a:p>
            <a:fld id="{7DDC6E19-E111-4960-B4D1-A336F8663A94}" type="slidenum">
              <a:rPr lang="en-US" smtClean="0"/>
              <a:pPr/>
              <a:t>8</a:t>
            </a:fld>
            <a:endParaRPr lang="en-US" dirty="0"/>
          </a:p>
        </p:txBody>
      </p:sp>
    </p:spTree>
    <p:extLst>
      <p:ext uri="{BB962C8B-B14F-4D97-AF65-F5344CB8AC3E}">
        <p14:creationId xmlns:p14="http://schemas.microsoft.com/office/powerpoint/2010/main" val="16605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A13B-5A39-36D7-41AC-09F294A1F325}"/>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6F93FF7E-6E19-B84B-42A4-A4240F287516}"/>
              </a:ext>
            </a:extLst>
          </p:cNvPr>
          <p:cNvSpPr>
            <a:spLocks noGrp="1"/>
          </p:cNvSpPr>
          <p:nvPr>
            <p:ph idx="1"/>
          </p:nvPr>
        </p:nvSpPr>
        <p:spPr/>
        <p:txBody>
          <a:bodyPr>
            <a:noAutofit/>
          </a:bodyPr>
          <a:lstStyle/>
          <a:p>
            <a:pPr>
              <a:buFont typeface="Arial" panose="020B0604020202020204" pitchFamily="34" charset="0"/>
              <a:buChar char="•"/>
            </a:pPr>
            <a:r>
              <a:rPr lang="en-US" sz="2400" b="1" dirty="0"/>
              <a:t> Machine learning</a:t>
            </a:r>
          </a:p>
          <a:p>
            <a:pPr lvl="1">
              <a:buFont typeface="Arial" panose="020B0604020202020204" pitchFamily="34" charset="0"/>
              <a:buChar char="•"/>
            </a:pPr>
            <a:r>
              <a:rPr lang="en-US" sz="2000" dirty="0"/>
              <a:t>Analyze and extract insights from large volumes of data</a:t>
            </a:r>
          </a:p>
          <a:p>
            <a:pPr lvl="1">
              <a:buFont typeface="Arial" panose="020B0604020202020204" pitchFamily="34" charset="0"/>
              <a:buChar char="•"/>
            </a:pPr>
            <a:r>
              <a:rPr lang="en-US" sz="2000" dirty="0"/>
              <a:t>Identify patterns, trends, and anomalies</a:t>
            </a:r>
          </a:p>
          <a:p>
            <a:pPr>
              <a:buFont typeface="Arial" panose="020B0604020202020204" pitchFamily="34" charset="0"/>
              <a:buChar char="•"/>
            </a:pPr>
            <a:r>
              <a:rPr lang="en-US" sz="2400" b="1" dirty="0"/>
              <a:t>Data visualization</a:t>
            </a:r>
          </a:p>
          <a:p>
            <a:pPr lvl="1">
              <a:buFont typeface="Arial" panose="020B0604020202020204" pitchFamily="34" charset="0"/>
              <a:buChar char="•"/>
            </a:pPr>
            <a:r>
              <a:rPr lang="en-US" sz="2000" dirty="0"/>
              <a:t>Represent complex data in a more intuitive and easily understandable form</a:t>
            </a:r>
          </a:p>
          <a:p>
            <a:pPr>
              <a:buFont typeface="Arial" panose="020B0604020202020204" pitchFamily="34" charset="0"/>
              <a:buChar char="•"/>
            </a:pPr>
            <a:r>
              <a:rPr lang="en-US" sz="2400" b="1" dirty="0"/>
              <a:t>Distributed computing</a:t>
            </a:r>
          </a:p>
          <a:p>
            <a:pPr lvl="1">
              <a:buFont typeface="Arial" panose="020B0604020202020204" pitchFamily="34" charset="0"/>
              <a:buChar char="•"/>
            </a:pPr>
            <a:r>
              <a:rPr lang="en-US" sz="2000" dirty="0"/>
              <a:t>Processing of data across multiple computers</a:t>
            </a:r>
          </a:p>
          <a:p>
            <a:pPr lvl="1">
              <a:buFont typeface="Arial" panose="020B0604020202020204" pitchFamily="34" charset="0"/>
              <a:buChar char="•"/>
            </a:pPr>
            <a:r>
              <a:rPr lang="en-US" sz="2000" dirty="0"/>
              <a:t>Reducing the time required to transform the data</a:t>
            </a:r>
          </a:p>
          <a:p>
            <a:pPr>
              <a:buFont typeface="Arial" panose="020B0604020202020204" pitchFamily="34" charset="0"/>
              <a:buChar char="•"/>
            </a:pPr>
            <a:r>
              <a:rPr lang="en-US" sz="2400" b="1" dirty="0"/>
              <a:t>Data Management &amp; Compression Schemes</a:t>
            </a:r>
          </a:p>
          <a:p>
            <a:pPr lvl="1">
              <a:buFont typeface="Arial" panose="020B0604020202020204" pitchFamily="34" charset="0"/>
              <a:buChar char="•"/>
            </a:pPr>
            <a:r>
              <a:rPr lang="en-US" sz="2000" dirty="0"/>
              <a:t>Size of data</a:t>
            </a:r>
          </a:p>
          <a:p>
            <a:pPr lvl="1">
              <a:buFont typeface="Arial" panose="020B0604020202020204" pitchFamily="34" charset="0"/>
              <a:buChar char="•"/>
            </a:pPr>
            <a:r>
              <a:rPr lang="en-US" sz="2000" dirty="0"/>
              <a:t>Storage space required, speed of data transfer, and process the data (less I/O)</a:t>
            </a:r>
          </a:p>
          <a:p>
            <a:pPr lvl="1">
              <a:buFont typeface="Arial" panose="020B0604020202020204" pitchFamily="34" charset="0"/>
              <a:buChar char="•"/>
            </a:pPr>
            <a:r>
              <a:rPr lang="en-US" sz="2000" dirty="0"/>
              <a:t>Data Decay tradeoffs data storage for accuracy</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AE6AF8A-208F-3A5A-4924-1D1844F4D8CA}"/>
              </a:ext>
            </a:extLst>
          </p:cNvPr>
          <p:cNvSpPr>
            <a:spLocks noGrp="1"/>
          </p:cNvSpPr>
          <p:nvPr>
            <p:ph type="sldNum" sz="quarter" idx="12"/>
          </p:nvPr>
        </p:nvSpPr>
        <p:spPr/>
        <p:txBody>
          <a:bodyPr/>
          <a:lstStyle/>
          <a:p>
            <a:fld id="{7DDC6E19-E111-4960-B4D1-A336F8663A94}" type="slidenum">
              <a:rPr lang="en-US" smtClean="0"/>
              <a:pPr/>
              <a:t>9</a:t>
            </a:fld>
            <a:endParaRPr lang="en-US" dirty="0"/>
          </a:p>
        </p:txBody>
      </p:sp>
      <p:sp>
        <p:nvSpPr>
          <p:cNvPr id="5" name="Rectangle 4">
            <a:extLst>
              <a:ext uri="{FF2B5EF4-FFF2-40B4-BE49-F238E27FC236}">
                <a16:creationId xmlns:a16="http://schemas.microsoft.com/office/drawing/2014/main" id="{3F947FB2-5190-9307-DF6D-0EA2380C9C73}"/>
              </a:ext>
            </a:extLst>
          </p:cNvPr>
          <p:cNvSpPr/>
          <p:nvPr/>
        </p:nvSpPr>
        <p:spPr bwMode="auto">
          <a:xfrm>
            <a:off x="204664" y="4493925"/>
            <a:ext cx="8712968" cy="1728192"/>
          </a:xfrm>
          <a:prstGeom prst="rect">
            <a:avLst/>
          </a:prstGeom>
          <a:noFill/>
          <a:ln w="38100" cap="flat" cmpd="sng" algn="ctr">
            <a:solidFill>
              <a:srgbClr val="EE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0936660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3600" b="1" i="0" u="none" strike="noStrike" cap="none" normalizeH="0" baseline="0" smtClean="0">
            <a:ln>
              <a:noFill/>
            </a:ln>
            <a:solidFill>
              <a:schemeClr val="tx2"/>
            </a:solidFill>
            <a:effectLst/>
            <a:latin typeface="Arial" charset="0"/>
          </a:defRPr>
        </a:defPPr>
      </a:lstStyle>
    </a:lnDef>
    <a:txDef>
      <a:spPr bwMode="auto">
        <a:solidFill>
          <a:srgbClr val="00355E"/>
        </a:solidFill>
        <a:ln>
          <a:solidFill>
            <a:srgbClr val="00355E"/>
          </a:solidFill>
        </a:ln>
        <a:extLst>
          <a:ext uri="{FAA26D3D-D897-4be2-8F04-BA451C77F1D7}">
            <ma14:placeholderFlag xmlns:ma14="http://schemas.microsoft.com/office/mac/drawingml/2011/main" xmlns="" val="1"/>
          </a:ext>
        </a:extLst>
      </a:spPr>
      <a:bodyPr vert="horz" wrap="square" lIns="91440" tIns="45720" rIns="91440" bIns="45720" numCol="1" anchor="ctr" anchorCtr="0" compatLnSpc="1">
        <a:prstTxWarp prst="textNoShape">
          <a:avLst/>
        </a:prstTxWarp>
      </a:bodyPr>
      <a:lstStyle>
        <a:defPPr algn="l">
          <a:defRPr b="0" kern="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27604</TotalTime>
  <Words>3026</Words>
  <Application>Microsoft Office PowerPoint</Application>
  <PresentationFormat>On-screen Show (4:3)</PresentationFormat>
  <Paragraphs>664</Paragraphs>
  <Slides>39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Courier New</vt:lpstr>
      <vt:lpstr>NimbusRomNo9L-Regu</vt:lpstr>
      <vt:lpstr>NimbusRomNo9L-ReguItal</vt:lpstr>
      <vt:lpstr>Roboto</vt:lpstr>
      <vt:lpstr>Tahoma</vt:lpstr>
      <vt:lpstr>Times New Roman</vt:lpstr>
      <vt:lpstr>Wingdings</vt:lpstr>
      <vt:lpstr>Default Design</vt:lpstr>
      <vt:lpstr>Advancing Big Data Storage with Machine Learning at Rinnoco Ltd</vt:lpstr>
      <vt:lpstr>Who we are</vt:lpstr>
      <vt:lpstr>What we do</vt:lpstr>
      <vt:lpstr>Outline</vt:lpstr>
      <vt:lpstr>Big Data Applications</vt:lpstr>
      <vt:lpstr>Big Data</vt:lpstr>
      <vt:lpstr>Data storage</vt:lpstr>
      <vt:lpstr>Challenges</vt:lpstr>
      <vt:lpstr>Solutions</vt:lpstr>
      <vt:lpstr>SIBACO: Signature Based Compression </vt:lpstr>
      <vt:lpstr>Compression &amp; Entropy</vt:lpstr>
      <vt:lpstr>SIBACO Overview</vt:lpstr>
      <vt:lpstr>Experimental Methodology</vt:lpstr>
      <vt:lpstr>Experiments: Datasets</vt:lpstr>
      <vt:lpstr>Experiments: Both Datasets</vt:lpstr>
      <vt:lpstr>PLATCOM Concept</vt:lpstr>
      <vt:lpstr>PLATCOM Workflow</vt:lpstr>
      <vt:lpstr>PLATCOM Workflow</vt:lpstr>
      <vt:lpstr>COMPASS/PLATCOM</vt:lpstr>
      <vt:lpstr>Outline</vt:lpstr>
      <vt:lpstr>How to Reduce Data?</vt:lpstr>
      <vt:lpstr>Data Postdiction</vt:lpstr>
      <vt:lpstr>Data Postdiction Example</vt:lpstr>
      <vt:lpstr>Decaying: DP Component</vt:lpstr>
      <vt:lpstr>Experimental Methodology</vt:lpstr>
      <vt:lpstr>Experimental Datasets</vt:lpstr>
      <vt:lpstr>Experimental Testbed</vt:lpstr>
      <vt:lpstr>Space and Accuracy</vt:lpstr>
      <vt:lpstr>Postdiction Pipeline</vt:lpstr>
      <vt:lpstr>Outlier Detection</vt:lpstr>
      <vt:lpstr>Clustering</vt:lpstr>
      <vt:lpstr>Accuracy Tuning</vt:lpstr>
      <vt:lpstr>Final Output</vt:lpstr>
      <vt:lpstr>Multi-Column Deletion</vt:lpstr>
      <vt:lpstr>Applicability of Postdiction &amp; Scaling</vt:lpstr>
      <vt:lpstr>PLATDEC</vt:lpstr>
      <vt:lpstr>Outline</vt:lpstr>
      <vt:lpstr>Conclusions &amp; Future Work</vt:lpstr>
      <vt:lpstr>Advancing Big Data Storage with Machine Learning at Rinnoco Ltd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Exploration of Telco Big Data with Compression and Decaying</dc:title>
  <dc:subject>University of Cyprus</dc:subject>
  <dc:creator>Demetris Zeinalipour;Costantinos Costa</dc:creator>
  <cp:lastModifiedBy>Constantinos Costa</cp:lastModifiedBy>
  <cp:revision>2564</cp:revision>
  <cp:lastPrinted>2018-07-02T06:00:08Z</cp:lastPrinted>
  <dcterms:created xsi:type="dcterms:W3CDTF">2016-03-24T13:15:50Z</dcterms:created>
  <dcterms:modified xsi:type="dcterms:W3CDTF">2025-09-16T21:26:55Z</dcterms:modified>
</cp:coreProperties>
</file>